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51" r:id="rId2"/>
  </p:sldMasterIdLst>
  <p:notesMasterIdLst>
    <p:notesMasterId r:id="rId79"/>
  </p:notesMasterIdLst>
  <p:sldIdLst>
    <p:sldId id="331" r:id="rId3"/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3" r:id="rId51"/>
    <p:sldId id="304" r:id="rId52"/>
    <p:sldId id="305" r:id="rId53"/>
    <p:sldId id="306" r:id="rId54"/>
    <p:sldId id="307" r:id="rId55"/>
    <p:sldId id="308" r:id="rId56"/>
    <p:sldId id="309" r:id="rId57"/>
    <p:sldId id="310" r:id="rId58"/>
    <p:sldId id="311" r:id="rId59"/>
    <p:sldId id="312" r:id="rId60"/>
    <p:sldId id="313" r:id="rId61"/>
    <p:sldId id="314" r:id="rId62"/>
    <p:sldId id="315" r:id="rId63"/>
    <p:sldId id="316" r:id="rId64"/>
    <p:sldId id="317" r:id="rId65"/>
    <p:sldId id="318" r:id="rId66"/>
    <p:sldId id="319" r:id="rId67"/>
    <p:sldId id="320" r:id="rId68"/>
    <p:sldId id="321" r:id="rId69"/>
    <p:sldId id="322" r:id="rId70"/>
    <p:sldId id="323" r:id="rId71"/>
    <p:sldId id="324" r:id="rId72"/>
    <p:sldId id="325" r:id="rId73"/>
    <p:sldId id="326" r:id="rId74"/>
    <p:sldId id="327" r:id="rId75"/>
    <p:sldId id="328" r:id="rId76"/>
    <p:sldId id="329" r:id="rId77"/>
    <p:sldId id="330" r:id="rId78"/>
  </p:sldIdLst>
  <p:sldSz cx="12192000" cy="6858000"/>
  <p:notesSz cx="6858000" cy="9144000"/>
  <p:embeddedFontLst>
    <p:embeddedFont>
      <p:font typeface="Century Schoolbook" panose="02040604050505020304" pitchFamily="18" charset="0"/>
      <p:regular r:id="rId80"/>
      <p:bold r:id="rId81"/>
      <p:italic r:id="rId82"/>
      <p:boldItalic r:id="rId83"/>
    </p:embeddedFont>
    <p:embeddedFont>
      <p:font typeface="Helvetica Neue" panose="020B0604020202020204" charset="0"/>
      <p:regular r:id="rId84"/>
      <p:bold r:id="rId85"/>
      <p:italic r:id="rId86"/>
      <p:boldItalic r:id="rId8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90" roundtripDataSignature="AMtx7mhi2IT1cdhfhdR9wf8O5NXnhEa5q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BA65334-03C6-42B6-8248-6A837DA01E04}" v="7" dt="2023-03-31T15:23:57.53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821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font" Target="fonts/font5.fntdata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90" Type="http://customschemas.google.com/relationships/presentationmetadata" Target="metadata"/><Relationship Id="rId95" Type="http://schemas.microsoft.com/office/2016/11/relationships/changesInfo" Target="changesInfos/changesInfo1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font" Target="fonts/font1.fntdata"/><Relationship Id="rId85" Type="http://schemas.openxmlformats.org/officeDocument/2006/relationships/font" Target="fonts/font6.fntdata"/><Relationship Id="rId93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font" Target="fonts/font4.fntdata"/><Relationship Id="rId91" Type="http://schemas.openxmlformats.org/officeDocument/2006/relationships/presProps" Target="presProps.xml"/><Relationship Id="rId9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font" Target="fonts/font2.fntdata"/><Relationship Id="rId86" Type="http://schemas.openxmlformats.org/officeDocument/2006/relationships/font" Target="fonts/font7.fntdata"/><Relationship Id="rId94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font" Target="fonts/font8.fntdata"/><Relationship Id="rId61" Type="http://schemas.openxmlformats.org/officeDocument/2006/relationships/slide" Target="slides/slide59.xml"/><Relationship Id="rId82" Type="http://schemas.openxmlformats.org/officeDocument/2006/relationships/font" Target="fonts/font3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ilip Aleksic" userId="842cb984580da07a" providerId="LiveId" clId="{4BA65334-03C6-42B6-8248-6A837DA01E04}"/>
    <pc:docChg chg="modSld">
      <pc:chgData name="Filip Aleksic" userId="842cb984580da07a" providerId="LiveId" clId="{4BA65334-03C6-42B6-8248-6A837DA01E04}" dt="2023-03-31T15:33:14.768" v="9" actId="12"/>
      <pc:docMkLst>
        <pc:docMk/>
      </pc:docMkLst>
      <pc:sldChg chg="modTransition">
        <pc:chgData name="Filip Aleksic" userId="842cb984580da07a" providerId="LiveId" clId="{4BA65334-03C6-42B6-8248-6A837DA01E04}" dt="2023-03-31T15:23:00.406" v="0"/>
        <pc:sldMkLst>
          <pc:docMk/>
          <pc:sldMk cId="0" sldId="275"/>
        </pc:sldMkLst>
      </pc:sldChg>
      <pc:sldChg chg="modAnim">
        <pc:chgData name="Filip Aleksic" userId="842cb984580da07a" providerId="LiveId" clId="{4BA65334-03C6-42B6-8248-6A837DA01E04}" dt="2023-03-31T15:23:57.539" v="6"/>
        <pc:sldMkLst>
          <pc:docMk/>
          <pc:sldMk cId="0" sldId="279"/>
        </pc:sldMkLst>
      </pc:sldChg>
      <pc:sldChg chg="modSp mod">
        <pc:chgData name="Filip Aleksic" userId="842cb984580da07a" providerId="LiveId" clId="{4BA65334-03C6-42B6-8248-6A837DA01E04}" dt="2023-03-31T15:33:05.441" v="8" actId="12"/>
        <pc:sldMkLst>
          <pc:docMk/>
          <pc:sldMk cId="0" sldId="308"/>
        </pc:sldMkLst>
        <pc:spChg chg="mod">
          <ac:chgData name="Filip Aleksic" userId="842cb984580da07a" providerId="LiveId" clId="{4BA65334-03C6-42B6-8248-6A837DA01E04}" dt="2023-03-31T15:33:05.441" v="8" actId="12"/>
          <ac:spMkLst>
            <pc:docMk/>
            <pc:sldMk cId="0" sldId="308"/>
            <ac:spMk id="455" creationId="{00000000-0000-0000-0000-000000000000}"/>
          </ac:spMkLst>
        </pc:spChg>
      </pc:sldChg>
      <pc:sldChg chg="modSp mod">
        <pc:chgData name="Filip Aleksic" userId="842cb984580da07a" providerId="LiveId" clId="{4BA65334-03C6-42B6-8248-6A837DA01E04}" dt="2023-03-31T15:33:14.768" v="9" actId="12"/>
        <pc:sldMkLst>
          <pc:docMk/>
          <pc:sldMk cId="0" sldId="311"/>
        </pc:sldMkLst>
        <pc:spChg chg="mod">
          <ac:chgData name="Filip Aleksic" userId="842cb984580da07a" providerId="LiveId" clId="{4BA65334-03C6-42B6-8248-6A837DA01E04}" dt="2023-03-31T15:33:14.768" v="9" actId="12"/>
          <ac:spMkLst>
            <pc:docMk/>
            <pc:sldMk cId="0" sldId="311"/>
            <ac:spMk id="472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4" name="Google Shape;10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2" name="Google Shape;11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8" name="Google Shape;238;p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US" b="0" i="0">
                <a:solidFill>
                  <a:srgbClr val="D1D5DB"/>
                </a:solidFill>
                <a:latin typeface="Arial"/>
                <a:ea typeface="Arial"/>
                <a:cs typeface="Arial"/>
                <a:sym typeface="Arial"/>
              </a:rPr>
              <a:t>Vizualizacija podataka može pomoći u prikazivanju složenih informacija na jasan i razumljiv način. Vizualni prikaz podataka može olakšati razumijevanje informacija koje bi inače mogle biti teško pregledne. Uzorci koji bi inače bili teško primijetiti u tabelarnom prikazu mogu se lako identificirati kroz vizualne prikaze podataka. Vizualizacija podataka može pomoći u brzom prepoznavanju problema ili anomalija u podacima. Pristupačno široj publici, nije potrebno veliko akademsko znanje.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8" name="Google Shape;248;p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US"/>
              <a:t>Najočitija klasifikacija je bila po županijama. Za svaku županije smo uzeli prosječnu cijenu kvadrata, koeficijent varijacije smo izračunali, i broj oglasa u svakoj županiji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4" name="Google Shape;254;p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US"/>
              <a:t>Spajanjem svih tih podataka u jednu tablicu i dobijemo sljedeće. No ovo je kao što smo spomenuli dosta nepregledno, pa smo za pocetak odlucili...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9" name="Google Shape;259;p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US"/>
              <a:t>..prikazati postotak oglasa u top x najvećih županija. U gronjem dijelu kod izdvojimo te županije, dolje ih prikažemo u postotcima i uvrstimo u R default funkciju za kružni dijagram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7" name="Google Shape;267;p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US"/>
              <a:t>Razlog zašto je skoro pola oglasa iz primorsko goranske će kasnije kolega vice razotkriti. No mi smo htjeli i malo kompleksnije vizualizacije prikazati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2" name="Google Shape;272;p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US" b="0" i="0">
                <a:solidFill>
                  <a:srgbClr val="D1D5DB"/>
                </a:solidFill>
                <a:latin typeface="Arial"/>
                <a:ea typeface="Arial"/>
                <a:cs typeface="Arial"/>
                <a:sym typeface="Arial"/>
              </a:rPr>
              <a:t>Tu dolazi ggplot2 library. ggplot je jedna od najmoćnijih funkcija za vizualizaciju podataka u R-u. Ona nam omogućava da brzo i jednostavno kreiramo grafove, dijagrame i vizualizacije različitih vrsta podataka. No, ggplot je više od samo funkcije za crtanje grafova - ona nam omogućava da nadodamo različite slojeve i funkcije kako bismo dobili još bolje i preciznije grafove.</a:t>
            </a:r>
            <a:endParaRPr/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US" b="0" i="0">
                <a:solidFill>
                  <a:srgbClr val="D1D5DB"/>
                </a:solidFill>
                <a:latin typeface="Arial"/>
                <a:ea typeface="Arial"/>
                <a:cs typeface="Arial"/>
                <a:sym typeface="Arial"/>
              </a:rPr>
              <a:t>Na primjer, možemo nadodati funkciju za odabir boja, funkciju za izradu legendi ili čak funkciju za promjenu fonta i veličine teksta. Također, ggplot ima mnoge mogućnosti za prilagodbu grafova, kao što su promjena osi, dodavanje naslova, promjena položaja legendi i još mnogo toga.</a:t>
            </a:r>
            <a:endParaRPr/>
          </a:p>
        </p:txBody>
      </p:sp>
      <p:sp>
        <p:nvSpPr>
          <p:cNvPr id="273" name="Google Shape;273;p42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26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1" name="Google Shape;291;p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8" name="Google Shape;12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p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" name="Google Shape;340;p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p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p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34" name="Google Shape;13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p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p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Google Shape;379;p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" name="Google Shape;387;p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" name="Google Shape;399;p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" name="Google Shape;405;p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1" name="Google Shape;411;p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5" name="Google Shape;425;p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41" name="Google Shape;14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" name="Google Shape;430;p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p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" name="Google Shape;444;p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p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p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" name="Google Shape;463;p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" name="Google Shape;469;p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7" name="Google Shape;477;p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4" name="Google Shape;484;p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9" name="Google Shape;489;p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48" name="Google Shape;14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0" name="Google Shape;500;p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6" name="Google Shape;506;p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2" name="Google Shape;512;p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13" name="Google Shape;513;p80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63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" name="Google Shape;521;p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" name="Google Shape;527;p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" name="Google Shape;533;p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8" name="Google Shape;538;p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8" name="Google Shape;548;p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3" name="Google Shape;553;p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3" name="Google Shape;563;p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8" name="Google Shape;568;p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8" name="Google Shape;578;p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3" name="Google Shape;583;p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3" name="Google Shape;593;p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6" name="Google Shape;606;p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2" name="Google Shape;612;p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6" name="Google Shape;16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Naslovni slajd" type="title">
  <p:cSld name="TITLE">
    <p:bg>
      <p:bgPr>
        <a:solidFill>
          <a:srgbClr val="343437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13"/>
          <p:cNvSpPr txBox="1"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Century Schoolbook"/>
              <a:buNone/>
              <a:defRPr sz="72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13"/>
          <p:cNvSpPr txBox="1"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SzPts val="1760"/>
              <a:buNone/>
              <a:defRPr sz="2200">
                <a:solidFill>
                  <a:srgbClr val="BFBFBF"/>
                </a:solidFill>
              </a:defRPr>
            </a:lvl1pPr>
            <a:lvl2pPr lvl="1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2200"/>
              <a:buNone/>
              <a:defRPr sz="2200"/>
            </a:lvl2pPr>
            <a:lvl3pPr lvl="2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2200"/>
              <a:buNone/>
              <a:defRPr sz="2200"/>
            </a:lvl3pPr>
            <a:lvl4pPr lvl="3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5" name="Google Shape;15;p13"/>
          <p:cNvSpPr txBox="1">
            <a:spLocks noGrp="1"/>
          </p:cNvSpPr>
          <p:nvPr>
            <p:ph type="dt" idx="10"/>
          </p:nvPr>
        </p:nvSpPr>
        <p:spPr>
          <a:xfrm rot="-5400000">
            <a:off x="10797542" y="998537"/>
            <a:ext cx="19049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13"/>
          <p:cNvSpPr txBox="1">
            <a:spLocks noGrp="1"/>
          </p:cNvSpPr>
          <p:nvPr>
            <p:ph type="ftr" idx="11"/>
          </p:nvPr>
        </p:nvSpPr>
        <p:spPr>
          <a:xfrm rot="-5400000">
            <a:off x="9959341" y="4046537"/>
            <a:ext cx="3581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A5A5A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3"/>
          <p:cNvSpPr txBox="1">
            <a:spLocks noGrp="1"/>
          </p:cNvSpPr>
          <p:nvPr>
            <p:ph type="sldNum" idx="12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A5A5A5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A5A5A5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A5A5A5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A5A5A5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A5A5A5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A5A5A5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A5A5A5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A5A5A5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A5A5A5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" name="Google Shape;18;p13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adržaj s opisom" type="objTx">
  <p:cSld name="OBJECT_WITH_CAPTION_TEX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1"/>
          <p:cNvSpPr txBox="1"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Schoolbook"/>
              <a:buNone/>
              <a:defRPr sz="3200" b="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1"/>
          <p:cNvSpPr txBox="1">
            <a:spLocks noGrp="1"/>
          </p:cNvSpPr>
          <p:nvPr>
            <p:ph type="body" idx="1"/>
          </p:nvPr>
        </p:nvSpPr>
        <p:spPr>
          <a:xfrm>
            <a:off x="4504267" y="685800"/>
            <a:ext cx="6079066" cy="54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0200" algn="l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SzPts val="1600"/>
              <a:buChar char="•"/>
              <a:defRPr sz="2000"/>
            </a:lvl1pPr>
            <a:lvl2pPr marL="914400" lvl="1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●"/>
              <a:defRPr sz="1800"/>
            </a:lvl2pPr>
            <a:lvl3pPr marL="1371600" lvl="2" indent="-330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600"/>
              <a:buChar char="●"/>
              <a:defRPr sz="1600"/>
            </a:lvl3pPr>
            <a:lvl4pPr marL="1828800" lvl="3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 sz="1400"/>
            </a:lvl5pPr>
            <a:lvl6pPr marL="2743200" lvl="5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 sz="1400"/>
            </a:lvl6pPr>
            <a:lvl7pPr marL="3200400" lvl="6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 sz="1400"/>
            </a:lvl8pPr>
            <a:lvl9pPr marL="4114800" lvl="8" indent="-3175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400"/>
              <a:buChar char="●"/>
              <a:defRPr sz="1400"/>
            </a:lvl9pPr>
          </a:lstStyle>
          <a:p>
            <a:endParaRPr/>
          </a:p>
        </p:txBody>
      </p:sp>
      <p:sp>
        <p:nvSpPr>
          <p:cNvPr id="80" name="Google Shape;80;p21"/>
          <p:cNvSpPr txBox="1">
            <a:spLocks noGrp="1"/>
          </p:cNvSpPr>
          <p:nvPr>
            <p:ph type="body" idx="2"/>
          </p:nvPr>
        </p:nvSpPr>
        <p:spPr>
          <a:xfrm>
            <a:off x="841248" y="2099734"/>
            <a:ext cx="3200400" cy="3810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SzPts val="1040"/>
              <a:buNone/>
              <a:defRPr sz="1300"/>
            </a:lvl1pPr>
            <a:lvl2pPr marL="914400" lvl="1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81" name="Google Shape;81;p21"/>
          <p:cNvSpPr txBox="1">
            <a:spLocks noGrp="1"/>
          </p:cNvSpPr>
          <p:nvPr>
            <p:ph type="dt" idx="10"/>
          </p:nvPr>
        </p:nvSpPr>
        <p:spPr>
          <a:xfrm rot="-5400000">
            <a:off x="10797542" y="998537"/>
            <a:ext cx="19049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1"/>
          <p:cNvSpPr txBox="1">
            <a:spLocks noGrp="1"/>
          </p:cNvSpPr>
          <p:nvPr>
            <p:ph type="ftr" idx="11"/>
          </p:nvPr>
        </p:nvSpPr>
        <p:spPr>
          <a:xfrm rot="-5400000">
            <a:off x="9959341" y="4046537"/>
            <a:ext cx="3581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1"/>
          <p:cNvSpPr txBox="1">
            <a:spLocks noGrp="1"/>
          </p:cNvSpPr>
          <p:nvPr>
            <p:ph type="sldNum" idx="12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slov i okomiti tekst" type="vertTx">
  <p:cSld name="VERTICAL_TEXT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3"/>
          <p:cNvSpPr txBox="1"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23"/>
          <p:cNvSpPr txBox="1">
            <a:spLocks noGrp="1"/>
          </p:cNvSpPr>
          <p:nvPr>
            <p:ph type="body" idx="1"/>
          </p:nvPr>
        </p:nvSpPr>
        <p:spPr>
          <a:xfrm rot="5400000">
            <a:off x="3383884" y="-293212"/>
            <a:ext cx="4351337" cy="8595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SzPts val="144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2pPr>
            <a:lvl3pPr marL="1371600" lvl="2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3pPr>
            <a:lvl4pPr marL="1828800" lvl="3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5pPr>
            <a:lvl6pPr marL="2743200" lvl="5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6pPr>
            <a:lvl7pPr marL="3200400" lvl="6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8pPr>
            <a:lvl9pPr marL="4114800" lvl="8" indent="-3429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800"/>
              <a:buChar char="●"/>
              <a:defRPr/>
            </a:lvl9pPr>
          </a:lstStyle>
          <a:p>
            <a:endParaRPr/>
          </a:p>
        </p:txBody>
      </p:sp>
      <p:sp>
        <p:nvSpPr>
          <p:cNvPr id="87" name="Google Shape;87;p23"/>
          <p:cNvSpPr txBox="1">
            <a:spLocks noGrp="1"/>
          </p:cNvSpPr>
          <p:nvPr>
            <p:ph type="dt" idx="10"/>
          </p:nvPr>
        </p:nvSpPr>
        <p:spPr>
          <a:xfrm rot="-5400000">
            <a:off x="10797542" y="998537"/>
            <a:ext cx="19049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23"/>
          <p:cNvSpPr txBox="1">
            <a:spLocks noGrp="1"/>
          </p:cNvSpPr>
          <p:nvPr>
            <p:ph type="ftr" idx="11"/>
          </p:nvPr>
        </p:nvSpPr>
        <p:spPr>
          <a:xfrm rot="-5400000">
            <a:off x="9959341" y="4046537"/>
            <a:ext cx="3581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23"/>
          <p:cNvSpPr txBox="1">
            <a:spLocks noGrp="1"/>
          </p:cNvSpPr>
          <p:nvPr>
            <p:ph type="sldNum" idx="12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komiti naslov i tekst" type="vertTitleAndTx">
  <p:cSld name="VERTICAL_TITLE_AND_VERTICAL_TEXT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4"/>
          <p:cNvSpPr txBox="1">
            <a:spLocks noGrp="1"/>
          </p:cNvSpPr>
          <p:nvPr>
            <p:ph type="title"/>
          </p:nvPr>
        </p:nvSpPr>
        <p:spPr>
          <a:xfrm rot="5400000">
            <a:off x="6938169" y="2091531"/>
            <a:ext cx="5897562" cy="24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24"/>
          <p:cNvSpPr txBox="1">
            <a:spLocks noGrp="1"/>
          </p:cNvSpPr>
          <p:nvPr>
            <p:ph type="body" idx="1"/>
          </p:nvPr>
        </p:nvSpPr>
        <p:spPr>
          <a:xfrm rot="5400000">
            <a:off x="1680369" y="-537369"/>
            <a:ext cx="5897562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SzPts val="144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2pPr>
            <a:lvl3pPr marL="1371600" lvl="2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3pPr>
            <a:lvl4pPr marL="1828800" lvl="3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5pPr>
            <a:lvl6pPr marL="2743200" lvl="5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6pPr>
            <a:lvl7pPr marL="3200400" lvl="6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8pPr>
            <a:lvl9pPr marL="4114800" lvl="8" indent="-3429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800"/>
              <a:buChar char="●"/>
              <a:defRPr/>
            </a:lvl9pPr>
          </a:lstStyle>
          <a:p>
            <a:endParaRPr/>
          </a:p>
        </p:txBody>
      </p:sp>
      <p:sp>
        <p:nvSpPr>
          <p:cNvPr id="93" name="Google Shape;93;p24"/>
          <p:cNvSpPr txBox="1">
            <a:spLocks noGrp="1"/>
          </p:cNvSpPr>
          <p:nvPr>
            <p:ph type="dt" idx="10"/>
          </p:nvPr>
        </p:nvSpPr>
        <p:spPr>
          <a:xfrm rot="-5400000">
            <a:off x="10797542" y="998537"/>
            <a:ext cx="19049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24"/>
          <p:cNvSpPr txBox="1">
            <a:spLocks noGrp="1"/>
          </p:cNvSpPr>
          <p:nvPr>
            <p:ph type="ftr" idx="11"/>
          </p:nvPr>
        </p:nvSpPr>
        <p:spPr>
          <a:xfrm rot="-5400000">
            <a:off x="9959341" y="4046537"/>
            <a:ext cx="3581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24"/>
          <p:cNvSpPr txBox="1">
            <a:spLocks noGrp="1"/>
          </p:cNvSpPr>
          <p:nvPr>
            <p:ph type="sldNum" idx="12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99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99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SzPts val="144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6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4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99" name="Google Shape;99;p99"/>
          <p:cNvSpPr txBox="1">
            <a:spLocks noGrp="1"/>
          </p:cNvSpPr>
          <p:nvPr>
            <p:ph type="dt" idx="10"/>
          </p:nvPr>
        </p:nvSpPr>
        <p:spPr>
          <a:xfrm rot="-5400000">
            <a:off x="10797542" y="998537"/>
            <a:ext cx="19049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99"/>
          <p:cNvSpPr txBox="1">
            <a:spLocks noGrp="1"/>
          </p:cNvSpPr>
          <p:nvPr>
            <p:ph type="ftr" idx="11"/>
          </p:nvPr>
        </p:nvSpPr>
        <p:spPr>
          <a:xfrm rot="-5400000">
            <a:off x="9959341" y="4046537"/>
            <a:ext cx="3581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99"/>
          <p:cNvSpPr txBox="1">
            <a:spLocks noGrp="1"/>
          </p:cNvSpPr>
          <p:nvPr>
            <p:ph type="sldNum" idx="12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slov i sadržaj" type="obj">
  <p:cSld name="OBJEC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15"/>
          <p:cNvSpPr txBox="1"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5"/>
          <p:cNvSpPr txBox="1"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SzPts val="144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2pPr>
            <a:lvl3pPr marL="1371600" lvl="2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3pPr>
            <a:lvl4pPr marL="1828800" lvl="3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5pPr>
            <a:lvl6pPr marL="2743200" lvl="5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6pPr>
            <a:lvl7pPr marL="3200400" lvl="6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8pPr>
            <a:lvl9pPr marL="4114800" lvl="8" indent="-3429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800"/>
              <a:buChar char="●"/>
              <a:defRPr/>
            </a:lvl9pPr>
          </a:lstStyle>
          <a:p>
            <a:endParaRPr/>
          </a:p>
        </p:txBody>
      </p:sp>
      <p:sp>
        <p:nvSpPr>
          <p:cNvPr id="22" name="Google Shape;22;p15"/>
          <p:cNvSpPr txBox="1">
            <a:spLocks noGrp="1"/>
          </p:cNvSpPr>
          <p:nvPr>
            <p:ph type="dt" idx="10"/>
          </p:nvPr>
        </p:nvSpPr>
        <p:spPr>
          <a:xfrm rot="-5400000">
            <a:off x="10797542" y="998537"/>
            <a:ext cx="19049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5"/>
          <p:cNvSpPr txBox="1">
            <a:spLocks noGrp="1"/>
          </p:cNvSpPr>
          <p:nvPr>
            <p:ph type="ftr" idx="11"/>
          </p:nvPr>
        </p:nvSpPr>
        <p:spPr>
          <a:xfrm rot="-5400000">
            <a:off x="9959341" y="4046537"/>
            <a:ext cx="3581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15"/>
          <p:cNvSpPr txBox="1">
            <a:spLocks noGrp="1"/>
          </p:cNvSpPr>
          <p:nvPr>
            <p:ph type="sldNum" idx="12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E6E4DF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E6E4DF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E6E4DF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E6E4DF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E6E4DF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E6E4DF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E6E4DF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E6E4DF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E6E4DF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slov i sadržaj" type="obj">
  <p:cSld name="OBJEC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4"/>
          <p:cNvSpPr txBox="1"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14"/>
          <p:cNvSpPr txBox="1"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SzPts val="144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2pPr>
            <a:lvl3pPr marL="1371600" lvl="2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3pPr>
            <a:lvl4pPr marL="1828800" lvl="3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5pPr>
            <a:lvl6pPr marL="2743200" lvl="5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6pPr>
            <a:lvl7pPr marL="3200400" lvl="6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8pPr>
            <a:lvl9pPr marL="4114800" lvl="8" indent="-3429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800"/>
              <a:buChar char="●"/>
              <a:defRPr/>
            </a:lvl9pPr>
          </a:lstStyle>
          <a:p>
            <a:endParaRPr/>
          </a:p>
        </p:txBody>
      </p:sp>
      <p:sp>
        <p:nvSpPr>
          <p:cNvPr id="35" name="Google Shape;35;p14"/>
          <p:cNvSpPr txBox="1">
            <a:spLocks noGrp="1"/>
          </p:cNvSpPr>
          <p:nvPr>
            <p:ph type="dt" idx="10"/>
          </p:nvPr>
        </p:nvSpPr>
        <p:spPr>
          <a:xfrm rot="-5400000">
            <a:off x="10797542" y="998537"/>
            <a:ext cx="19049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14"/>
          <p:cNvSpPr txBox="1">
            <a:spLocks noGrp="1"/>
          </p:cNvSpPr>
          <p:nvPr>
            <p:ph type="ftr" idx="11"/>
          </p:nvPr>
        </p:nvSpPr>
        <p:spPr>
          <a:xfrm rot="-5400000">
            <a:off x="9959341" y="4046537"/>
            <a:ext cx="3581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14"/>
          <p:cNvSpPr txBox="1">
            <a:spLocks noGrp="1"/>
          </p:cNvSpPr>
          <p:nvPr>
            <p:ph type="sldNum" idx="12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ka s opisom" type="picTx">
  <p:cSld name="PICTURE_WITH_CAPTION_TEX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22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Google Shape;40;p22"/>
          <p:cNvSpPr txBox="1"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Schoolbook"/>
              <a:buNone/>
              <a:defRPr sz="2800" b="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22"/>
          <p:cNvSpPr>
            <a:spLocks noGrp="1"/>
          </p:cNvSpPr>
          <p:nvPr>
            <p:ph type="pic" idx="2"/>
          </p:nvPr>
        </p:nvSpPr>
        <p:spPr>
          <a:xfrm>
            <a:off x="0" y="0"/>
            <a:ext cx="11292840" cy="5128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sp>
      <p:sp>
        <p:nvSpPr>
          <p:cNvPr id="42" name="Google Shape;42;p22"/>
          <p:cNvSpPr txBox="1">
            <a:spLocks noGrp="1"/>
          </p:cNvSpPr>
          <p:nvPr>
            <p:ph type="body" idx="1"/>
          </p:nvPr>
        </p:nvSpPr>
        <p:spPr>
          <a:xfrm>
            <a:off x="914400" y="6108589"/>
            <a:ext cx="9982200" cy="597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40"/>
              <a:buNone/>
              <a:defRPr sz="1300">
                <a:solidFill>
                  <a:srgbClr val="D8D8D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43" name="Google Shape;43;p22"/>
          <p:cNvSpPr txBox="1">
            <a:spLocks noGrp="1"/>
          </p:cNvSpPr>
          <p:nvPr>
            <p:ph type="dt" idx="10"/>
          </p:nvPr>
        </p:nvSpPr>
        <p:spPr>
          <a:xfrm rot="-5400000">
            <a:off x="10797542" y="998537"/>
            <a:ext cx="19049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22"/>
          <p:cNvSpPr txBox="1">
            <a:spLocks noGrp="1"/>
          </p:cNvSpPr>
          <p:nvPr>
            <p:ph type="ftr" idx="11"/>
          </p:nvPr>
        </p:nvSpPr>
        <p:spPr>
          <a:xfrm rot="-5400000">
            <a:off x="9959341" y="4046537"/>
            <a:ext cx="3581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22"/>
          <p:cNvSpPr txBox="1">
            <a:spLocks noGrp="1"/>
          </p:cNvSpPr>
          <p:nvPr>
            <p:ph type="sldNum" idx="12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va sadržaja" type="twoObj">
  <p:cSld name="TWO_OBJECTS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7"/>
          <p:cNvSpPr txBox="1"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7"/>
          <p:cNvSpPr txBox="1">
            <a:spLocks noGrp="1"/>
          </p:cNvSpPr>
          <p:nvPr>
            <p:ph type="body" idx="1"/>
          </p:nvPr>
        </p:nvSpPr>
        <p:spPr>
          <a:xfrm>
            <a:off x="1261872" y="1828800"/>
            <a:ext cx="4480560" cy="4351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SzPts val="1440"/>
              <a:buChar char="•"/>
              <a:defRPr sz="1800"/>
            </a:lvl1pPr>
            <a:lvl2pPr marL="914400" lvl="1" indent="-330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600"/>
              <a:buChar char="●"/>
              <a:defRPr sz="1600"/>
            </a:lvl2pPr>
            <a:lvl3pPr marL="1371600" lvl="2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 sz="1400"/>
            </a:lvl3pPr>
            <a:lvl4pPr marL="1828800" lvl="3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 sz="1400"/>
            </a:lvl5pPr>
            <a:lvl6pPr marL="2743200" lvl="5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 sz="1400"/>
            </a:lvl6pPr>
            <a:lvl7pPr marL="3200400" lvl="6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 sz="1400"/>
            </a:lvl8pPr>
            <a:lvl9pPr marL="4114800" lvl="8" indent="-3175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400"/>
              <a:buChar char="●"/>
              <a:defRPr sz="1400"/>
            </a:lvl9pPr>
          </a:lstStyle>
          <a:p>
            <a:endParaRPr/>
          </a:p>
        </p:txBody>
      </p:sp>
      <p:sp>
        <p:nvSpPr>
          <p:cNvPr id="49" name="Google Shape;49;p17"/>
          <p:cNvSpPr txBox="1">
            <a:spLocks noGrp="1"/>
          </p:cNvSpPr>
          <p:nvPr>
            <p:ph type="body" idx="2"/>
          </p:nvPr>
        </p:nvSpPr>
        <p:spPr>
          <a:xfrm>
            <a:off x="6126480" y="1828800"/>
            <a:ext cx="4480560" cy="4351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SzPts val="1440"/>
              <a:buChar char="•"/>
              <a:defRPr sz="1800"/>
            </a:lvl1pPr>
            <a:lvl2pPr marL="914400" lvl="1" indent="-330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600"/>
              <a:buChar char="●"/>
              <a:defRPr sz="1600"/>
            </a:lvl2pPr>
            <a:lvl3pPr marL="1371600" lvl="2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 sz="1400"/>
            </a:lvl3pPr>
            <a:lvl4pPr marL="1828800" lvl="3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 sz="1400"/>
            </a:lvl5pPr>
            <a:lvl6pPr marL="2743200" lvl="5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 sz="1400"/>
            </a:lvl6pPr>
            <a:lvl7pPr marL="3200400" lvl="6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 sz="1400"/>
            </a:lvl8pPr>
            <a:lvl9pPr marL="4114800" lvl="8" indent="-3175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400"/>
              <a:buChar char="●"/>
              <a:defRPr sz="1400"/>
            </a:lvl9pPr>
          </a:lstStyle>
          <a:p>
            <a:endParaRPr/>
          </a:p>
        </p:txBody>
      </p:sp>
      <p:sp>
        <p:nvSpPr>
          <p:cNvPr id="50" name="Google Shape;50;p17"/>
          <p:cNvSpPr txBox="1">
            <a:spLocks noGrp="1"/>
          </p:cNvSpPr>
          <p:nvPr>
            <p:ph type="dt" idx="10"/>
          </p:nvPr>
        </p:nvSpPr>
        <p:spPr>
          <a:xfrm rot="-5400000">
            <a:off x="10797542" y="998537"/>
            <a:ext cx="19049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7"/>
          <p:cNvSpPr txBox="1">
            <a:spLocks noGrp="1"/>
          </p:cNvSpPr>
          <p:nvPr>
            <p:ph type="ftr" idx="11"/>
          </p:nvPr>
        </p:nvSpPr>
        <p:spPr>
          <a:xfrm rot="-5400000">
            <a:off x="9959341" y="4046537"/>
            <a:ext cx="3581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7"/>
          <p:cNvSpPr txBox="1">
            <a:spLocks noGrp="1"/>
          </p:cNvSpPr>
          <p:nvPr>
            <p:ph type="sldNum" idx="12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azno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0"/>
          <p:cNvSpPr txBox="1">
            <a:spLocks noGrp="1"/>
          </p:cNvSpPr>
          <p:nvPr>
            <p:ph type="dt" idx="10"/>
          </p:nvPr>
        </p:nvSpPr>
        <p:spPr>
          <a:xfrm rot="-5400000">
            <a:off x="10797542" y="998537"/>
            <a:ext cx="19049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20"/>
          <p:cNvSpPr txBox="1">
            <a:spLocks noGrp="1"/>
          </p:cNvSpPr>
          <p:nvPr>
            <p:ph type="ftr" idx="11"/>
          </p:nvPr>
        </p:nvSpPr>
        <p:spPr>
          <a:xfrm rot="-5400000">
            <a:off x="9959341" y="4046537"/>
            <a:ext cx="3581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0"/>
          <p:cNvSpPr txBox="1">
            <a:spLocks noGrp="1"/>
          </p:cNvSpPr>
          <p:nvPr>
            <p:ph type="sldNum" idx="12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97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7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SzPts val="144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6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400"/>
              <a:buNone/>
              <a:defRPr sz="1600"/>
            </a:lvl9pPr>
          </a:lstStyle>
          <a:p>
            <a:endParaRPr/>
          </a:p>
        </p:txBody>
      </p:sp>
      <p:sp>
        <p:nvSpPr>
          <p:cNvPr id="60" name="Google Shape;60;p97"/>
          <p:cNvSpPr txBox="1">
            <a:spLocks noGrp="1"/>
          </p:cNvSpPr>
          <p:nvPr>
            <p:ph type="dt" idx="10"/>
          </p:nvPr>
        </p:nvSpPr>
        <p:spPr>
          <a:xfrm rot="-5400000">
            <a:off x="10797542" y="998537"/>
            <a:ext cx="19049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97"/>
          <p:cNvSpPr txBox="1">
            <a:spLocks noGrp="1"/>
          </p:cNvSpPr>
          <p:nvPr>
            <p:ph type="ftr" idx="11"/>
          </p:nvPr>
        </p:nvSpPr>
        <p:spPr>
          <a:xfrm rot="-5400000">
            <a:off x="9959341" y="4046537"/>
            <a:ext cx="3581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97"/>
          <p:cNvSpPr txBox="1">
            <a:spLocks noGrp="1"/>
          </p:cNvSpPr>
          <p:nvPr>
            <p:ph type="sldNum" idx="12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amo naslov" type="titleOnly">
  <p:cSld name="TITLE_ONLY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98"/>
          <p:cNvSpPr txBox="1"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98"/>
          <p:cNvSpPr txBox="1">
            <a:spLocks noGrp="1"/>
          </p:cNvSpPr>
          <p:nvPr>
            <p:ph type="dt" idx="10"/>
          </p:nvPr>
        </p:nvSpPr>
        <p:spPr>
          <a:xfrm rot="-5400000">
            <a:off x="10797542" y="998537"/>
            <a:ext cx="19049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98"/>
          <p:cNvSpPr txBox="1">
            <a:spLocks noGrp="1"/>
          </p:cNvSpPr>
          <p:nvPr>
            <p:ph type="ftr" idx="11"/>
          </p:nvPr>
        </p:nvSpPr>
        <p:spPr>
          <a:xfrm rot="-5400000">
            <a:off x="9959341" y="4046537"/>
            <a:ext cx="3581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98"/>
          <p:cNvSpPr txBox="1">
            <a:spLocks noGrp="1"/>
          </p:cNvSpPr>
          <p:nvPr>
            <p:ph type="sldNum" idx="12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sporedba" type="twoTxTwoObj">
  <p:cSld name="TWO_OBJECTS_WITH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8"/>
          <p:cNvSpPr txBox="1"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8"/>
          <p:cNvSpPr txBox="1"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000" b="0">
                <a:solidFill>
                  <a:schemeClr val="dk2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71" name="Google Shape;71;p18"/>
          <p:cNvSpPr txBox="1">
            <a:spLocks noGrp="1"/>
          </p:cNvSpPr>
          <p:nvPr>
            <p:ph type="body" idx="2"/>
          </p:nvPr>
        </p:nvSpPr>
        <p:spPr>
          <a:xfrm>
            <a:off x="1261872" y="2507550"/>
            <a:ext cx="4480560" cy="3664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SzPts val="1440"/>
              <a:buChar char="•"/>
              <a:defRPr sz="1800"/>
            </a:lvl1pPr>
            <a:lvl2pPr marL="914400" lvl="1" indent="-330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600"/>
              <a:buChar char="●"/>
              <a:defRPr sz="1600"/>
            </a:lvl2pPr>
            <a:lvl3pPr marL="1371600" lvl="2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 sz="1400"/>
            </a:lvl3pPr>
            <a:lvl4pPr marL="1828800" lvl="3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 sz="1400"/>
            </a:lvl5pPr>
            <a:lvl6pPr marL="2743200" lvl="5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 sz="1400"/>
            </a:lvl6pPr>
            <a:lvl7pPr marL="3200400" lvl="6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 sz="1400"/>
            </a:lvl8pPr>
            <a:lvl9pPr marL="4114800" lvl="8" indent="-3175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400"/>
              <a:buChar char="●"/>
              <a:defRPr sz="1400"/>
            </a:lvl9pPr>
          </a:lstStyle>
          <a:p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body" idx="3"/>
          </p:nvPr>
        </p:nvSpPr>
        <p:spPr>
          <a:xfrm>
            <a:off x="6126480" y="1713655"/>
            <a:ext cx="4480560" cy="731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000" b="0">
                <a:solidFill>
                  <a:schemeClr val="dk2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marL="914400" lvl="1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73" name="Google Shape;73;p18"/>
          <p:cNvSpPr txBox="1">
            <a:spLocks noGrp="1"/>
          </p:cNvSpPr>
          <p:nvPr>
            <p:ph type="body" idx="4"/>
          </p:nvPr>
        </p:nvSpPr>
        <p:spPr>
          <a:xfrm>
            <a:off x="6126480" y="2507550"/>
            <a:ext cx="4480560" cy="3664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SzPts val="1440"/>
              <a:buChar char="•"/>
              <a:defRPr sz="1800"/>
            </a:lvl1pPr>
            <a:lvl2pPr marL="914400" lvl="1" indent="-330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600"/>
              <a:buChar char="●"/>
              <a:defRPr sz="1600"/>
            </a:lvl2pPr>
            <a:lvl3pPr marL="1371600" lvl="2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 sz="1400"/>
            </a:lvl3pPr>
            <a:lvl4pPr marL="1828800" lvl="3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 sz="1400"/>
            </a:lvl5pPr>
            <a:lvl6pPr marL="2743200" lvl="5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 sz="1400"/>
            </a:lvl6pPr>
            <a:lvl7pPr marL="3200400" lvl="6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 sz="1400"/>
            </a:lvl8pPr>
            <a:lvl9pPr marL="4114800" lvl="8" indent="-3175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400"/>
              <a:buChar char="●"/>
              <a:defRPr sz="1400"/>
            </a:lvl9pPr>
          </a:lstStyle>
          <a:p>
            <a:endParaRPr/>
          </a:p>
        </p:txBody>
      </p:sp>
      <p:sp>
        <p:nvSpPr>
          <p:cNvPr id="74" name="Google Shape;74;p18"/>
          <p:cNvSpPr txBox="1">
            <a:spLocks noGrp="1"/>
          </p:cNvSpPr>
          <p:nvPr>
            <p:ph type="dt" idx="10"/>
          </p:nvPr>
        </p:nvSpPr>
        <p:spPr>
          <a:xfrm rot="-5400000">
            <a:off x="10797542" y="998537"/>
            <a:ext cx="19049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8"/>
          <p:cNvSpPr txBox="1">
            <a:spLocks noGrp="1"/>
          </p:cNvSpPr>
          <p:nvPr>
            <p:ph type="ftr" idx="11"/>
          </p:nvPr>
        </p:nvSpPr>
        <p:spPr>
          <a:xfrm rot="-5400000">
            <a:off x="9959341" y="4046537"/>
            <a:ext cx="3581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8"/>
          <p:cNvSpPr txBox="1">
            <a:spLocks noGrp="1"/>
          </p:cNvSpPr>
          <p:nvPr>
            <p:ph type="sldNum" idx="12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1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rgbClr val="A7A19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7;p11"/>
          <p:cNvSpPr txBox="1"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entury Schoolbook"/>
              <a:buNone/>
              <a:defRPr sz="4400" b="0" i="0" u="none" strike="noStrike" cap="non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1"/>
          <p:cNvSpPr txBox="1"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20040" algn="l" rtl="0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marL="914400" marR="0" lvl="1" indent="-3302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●"/>
              <a:defRPr sz="1600" b="0" i="0" u="none" strike="noStrike" cap="none">
                <a:solidFill>
                  <a:srgbClr val="FEFEFE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●"/>
              <a:defRPr sz="1400" b="0" i="0" u="none" strike="noStrike" cap="none">
                <a:solidFill>
                  <a:srgbClr val="FEFEFE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●"/>
              <a:defRPr sz="1400" b="0" i="0" u="none" strike="noStrike" cap="none">
                <a:solidFill>
                  <a:srgbClr val="FEFEFE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●"/>
              <a:defRPr sz="1400" b="0" i="0" u="none" strike="noStrike" cap="none">
                <a:solidFill>
                  <a:srgbClr val="FEFEFE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●"/>
              <a:defRPr sz="1400" b="0" i="0" u="none" strike="noStrike" cap="none">
                <a:solidFill>
                  <a:srgbClr val="FEFEFE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●"/>
              <a:defRPr sz="1400" b="0" i="0" u="none" strike="noStrike" cap="none">
                <a:solidFill>
                  <a:srgbClr val="FEFEFE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●"/>
              <a:defRPr sz="1400" b="0" i="0" u="none" strike="noStrike" cap="none">
                <a:solidFill>
                  <a:srgbClr val="FEFEFE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ts val="1400"/>
              <a:buFont typeface="Noto Sans Symbols"/>
              <a:buChar char="●"/>
              <a:defRPr sz="1400" b="0" i="0" u="none" strike="noStrike" cap="none">
                <a:solidFill>
                  <a:srgbClr val="FEFEFE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>
            <a:endParaRPr/>
          </a:p>
        </p:txBody>
      </p:sp>
      <p:sp>
        <p:nvSpPr>
          <p:cNvPr id="9" name="Google Shape;9;p11"/>
          <p:cNvSpPr txBox="1">
            <a:spLocks noGrp="1"/>
          </p:cNvSpPr>
          <p:nvPr>
            <p:ph type="dt" idx="10"/>
          </p:nvPr>
        </p:nvSpPr>
        <p:spPr>
          <a:xfrm rot="-5400000">
            <a:off x="10797542" y="998537"/>
            <a:ext cx="19049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50" b="0" i="0" u="none" strike="noStrike" cap="none">
                <a:solidFill>
                  <a:srgbClr val="F6F5F4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>
            <a:endParaRPr/>
          </a:p>
        </p:txBody>
      </p:sp>
      <p:sp>
        <p:nvSpPr>
          <p:cNvPr id="10" name="Google Shape;10;p11"/>
          <p:cNvSpPr txBox="1">
            <a:spLocks noGrp="1"/>
          </p:cNvSpPr>
          <p:nvPr>
            <p:ph type="ftr" idx="11"/>
          </p:nvPr>
        </p:nvSpPr>
        <p:spPr>
          <a:xfrm rot="-5400000">
            <a:off x="9959341" y="4046537"/>
            <a:ext cx="3581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50" b="0" i="0" u="none" strike="noStrike" cap="none">
                <a:solidFill>
                  <a:srgbClr val="F6F5F4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>
            <a:endParaRPr/>
          </a:p>
        </p:txBody>
      </p:sp>
      <p:sp>
        <p:nvSpPr>
          <p:cNvPr id="11" name="Google Shape;11;p11"/>
          <p:cNvSpPr txBox="1">
            <a:spLocks noGrp="1"/>
          </p:cNvSpPr>
          <p:nvPr>
            <p:ph type="sldNum" idx="12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E6E4DF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E6E4DF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E6E4DF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E6E4DF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E6E4DF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E6E4DF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E6E4DF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E6E4DF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E6E4DF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0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rgbClr val="34343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27;p10"/>
          <p:cNvSpPr txBox="1"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entury Schoolbook"/>
              <a:buNone/>
              <a:defRPr sz="4400" b="0" i="0" u="none" strike="noStrike" cap="non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" name="Google Shape;28;p10"/>
          <p:cNvSpPr txBox="1"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20040" algn="l" rtl="0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marL="914400" marR="0" lvl="1" indent="-3302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●"/>
              <a:defRPr sz="1600" b="0" i="0" u="none" strike="noStrike" cap="none">
                <a:solidFill>
                  <a:srgbClr val="262626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●"/>
              <a:defRPr sz="1400" b="0" i="0" u="none" strike="noStrike" cap="none">
                <a:solidFill>
                  <a:srgbClr val="262626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●"/>
              <a:defRPr sz="1400" b="0" i="0" u="none" strike="noStrike" cap="none">
                <a:solidFill>
                  <a:srgbClr val="262626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●"/>
              <a:defRPr sz="1400" b="0" i="0" u="none" strike="noStrike" cap="none">
                <a:solidFill>
                  <a:srgbClr val="262626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●"/>
              <a:defRPr sz="1400" b="0" i="0" u="none" strike="noStrike" cap="none">
                <a:solidFill>
                  <a:srgbClr val="262626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●"/>
              <a:defRPr sz="1400" b="0" i="0" u="none" strike="noStrike" cap="none">
                <a:solidFill>
                  <a:srgbClr val="262626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●"/>
              <a:defRPr sz="1400" b="0" i="0" u="none" strike="noStrike" cap="none">
                <a:solidFill>
                  <a:srgbClr val="262626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ts val="1400"/>
              <a:buFont typeface="Noto Sans Symbols"/>
              <a:buChar char="●"/>
              <a:defRPr sz="1400" b="0" i="0" u="none" strike="noStrike" cap="none">
                <a:solidFill>
                  <a:srgbClr val="262626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>
            <a:endParaRPr/>
          </a:p>
        </p:txBody>
      </p:sp>
      <p:sp>
        <p:nvSpPr>
          <p:cNvPr id="29" name="Google Shape;29;p10"/>
          <p:cNvSpPr txBox="1">
            <a:spLocks noGrp="1"/>
          </p:cNvSpPr>
          <p:nvPr>
            <p:ph type="dt" idx="10"/>
          </p:nvPr>
        </p:nvSpPr>
        <p:spPr>
          <a:xfrm rot="-5400000">
            <a:off x="10797542" y="998537"/>
            <a:ext cx="19049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50" b="0" i="0" u="none" strike="noStrike" cap="none">
                <a:solidFill>
                  <a:srgbClr val="DADADA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>
            <a:endParaRPr/>
          </a:p>
        </p:txBody>
      </p:sp>
      <p:sp>
        <p:nvSpPr>
          <p:cNvPr id="30" name="Google Shape;30;p10"/>
          <p:cNvSpPr txBox="1">
            <a:spLocks noGrp="1"/>
          </p:cNvSpPr>
          <p:nvPr>
            <p:ph type="ftr" idx="11"/>
          </p:nvPr>
        </p:nvSpPr>
        <p:spPr>
          <a:xfrm rot="-5400000">
            <a:off x="9959341" y="4046537"/>
            <a:ext cx="3581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50" b="0" i="0" u="none" strike="noStrike" cap="none">
                <a:solidFill>
                  <a:srgbClr val="DADADA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>
            <a:endParaRPr/>
          </a:p>
        </p:txBody>
      </p:sp>
      <p:sp>
        <p:nvSpPr>
          <p:cNvPr id="31" name="Google Shape;31;p10"/>
          <p:cNvSpPr txBox="1">
            <a:spLocks noGrp="1"/>
          </p:cNvSpPr>
          <p:nvPr>
            <p:ph type="sldNum" idx="12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62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7.jpg"/><Relationship Id="rId4" Type="http://schemas.openxmlformats.org/officeDocument/2006/relationships/image" Target="../media/image46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1.jp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5.jp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6.jp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1.jp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3.jp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8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6.jp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1.jp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7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7" Type="http://schemas.openxmlformats.org/officeDocument/2006/relationships/image" Target="../media/image90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2436D1DF-A735-1274-EA47-953400537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3" name="Rezervirano mjesto teksta 2">
            <a:extLst>
              <a:ext uri="{FF2B5EF4-FFF2-40B4-BE49-F238E27FC236}">
                <a16:creationId xmlns:a16="http://schemas.microsoft.com/office/drawing/2014/main" id="{B04B403E-52F3-AC73-ABD6-4D1F5114E5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5" name="Slika 4">
            <a:extLst>
              <a:ext uri="{FF2B5EF4-FFF2-40B4-BE49-F238E27FC236}">
                <a16:creationId xmlns:a16="http://schemas.microsoft.com/office/drawing/2014/main" id="{66430429-C8FD-3F85-200F-CC26175D1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6547" y="1468952"/>
            <a:ext cx="5023288" cy="5023288"/>
          </a:xfrm>
          <a:prstGeom prst="rect">
            <a:avLst/>
          </a:prstGeom>
        </p:spPr>
      </p:pic>
      <p:sp>
        <p:nvSpPr>
          <p:cNvPr id="7" name="TekstniOkvir 6">
            <a:extLst>
              <a:ext uri="{FF2B5EF4-FFF2-40B4-BE49-F238E27FC236}">
                <a16:creationId xmlns:a16="http://schemas.microsoft.com/office/drawing/2014/main" id="{E22E08C9-3E21-C818-9FD2-67B9A102BBA0}"/>
              </a:ext>
            </a:extLst>
          </p:cNvPr>
          <p:cNvSpPr txBox="1"/>
          <p:nvPr/>
        </p:nvSpPr>
        <p:spPr>
          <a:xfrm>
            <a:off x="2529419" y="677863"/>
            <a:ext cx="71575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r-HR" sz="3600" dirty="0"/>
              <a:t>QR KOD ZA GITHUB</a:t>
            </a:r>
          </a:p>
        </p:txBody>
      </p:sp>
    </p:spTree>
    <p:extLst>
      <p:ext uri="{BB962C8B-B14F-4D97-AF65-F5344CB8AC3E}">
        <p14:creationId xmlns:p14="http://schemas.microsoft.com/office/powerpoint/2010/main" val="17980474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6"/>
          <p:cNvSpPr txBox="1"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/>
          </a:p>
        </p:txBody>
      </p:sp>
      <p:sp>
        <p:nvSpPr>
          <p:cNvPr id="177" name="Google Shape;177;p26"/>
          <p:cNvSpPr txBox="1">
            <a:spLocks noGrp="1"/>
          </p:cNvSpPr>
          <p:nvPr>
            <p:ph type="body" idx="1"/>
          </p:nvPr>
        </p:nvSpPr>
        <p:spPr>
          <a:xfrm>
            <a:off x="1261872" y="1828800"/>
            <a:ext cx="4480560" cy="4351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228600" algn="l" rtl="0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SzPts val="1440"/>
              <a:buNone/>
            </a:pPr>
            <a:endParaRPr/>
          </a:p>
        </p:txBody>
      </p:sp>
      <p:sp>
        <p:nvSpPr>
          <p:cNvPr id="178" name="Google Shape;178;p26"/>
          <p:cNvSpPr txBox="1">
            <a:spLocks noGrp="1"/>
          </p:cNvSpPr>
          <p:nvPr>
            <p:ph type="body" idx="2"/>
          </p:nvPr>
        </p:nvSpPr>
        <p:spPr>
          <a:xfrm>
            <a:off x="6126480" y="1828800"/>
            <a:ext cx="4480560" cy="4351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228600" algn="l" rtl="0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SzPts val="1440"/>
              <a:buNone/>
            </a:pPr>
            <a:endParaRPr/>
          </a:p>
        </p:txBody>
      </p:sp>
      <p:pic>
        <p:nvPicPr>
          <p:cNvPr id="179" name="Google Shape;179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0206" y="99548"/>
            <a:ext cx="9907383" cy="66589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7"/>
          <p:cNvSpPr txBox="1"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/>
          </a:p>
        </p:txBody>
      </p:sp>
      <p:sp>
        <p:nvSpPr>
          <p:cNvPr id="185" name="Google Shape;185;p27"/>
          <p:cNvSpPr txBox="1">
            <a:spLocks noGrp="1"/>
          </p:cNvSpPr>
          <p:nvPr>
            <p:ph type="body" idx="1"/>
          </p:nvPr>
        </p:nvSpPr>
        <p:spPr>
          <a:xfrm>
            <a:off x="1261872" y="1828800"/>
            <a:ext cx="4480560" cy="4351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228600" algn="l" rtl="0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SzPts val="1440"/>
              <a:buNone/>
            </a:pPr>
            <a:endParaRPr/>
          </a:p>
        </p:txBody>
      </p:sp>
      <p:sp>
        <p:nvSpPr>
          <p:cNvPr id="186" name="Google Shape;186;p27"/>
          <p:cNvSpPr txBox="1">
            <a:spLocks noGrp="1"/>
          </p:cNvSpPr>
          <p:nvPr>
            <p:ph type="body" idx="2"/>
          </p:nvPr>
        </p:nvSpPr>
        <p:spPr>
          <a:xfrm>
            <a:off x="6126480" y="1828800"/>
            <a:ext cx="4480560" cy="4351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228600" algn="l" rtl="0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SzPts val="1440"/>
              <a:buNone/>
            </a:pPr>
            <a:endParaRPr/>
          </a:p>
        </p:txBody>
      </p:sp>
      <p:pic>
        <p:nvPicPr>
          <p:cNvPr id="187" name="Google Shape;187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92996" y="0"/>
            <a:ext cx="9606007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Slika 2">
            <a:extLst>
              <a:ext uri="{FF2B5EF4-FFF2-40B4-BE49-F238E27FC236}">
                <a16:creationId xmlns:a16="http://schemas.microsoft.com/office/drawing/2014/main" id="{858B34A5-15E1-32D4-9F77-16085D2593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8220" y="4814546"/>
            <a:ext cx="7469478" cy="2043454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8"/>
          <p:cNvSpPr txBox="1"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dirty="0" err="1"/>
              <a:t>Programski</a:t>
            </a:r>
            <a:r>
              <a:rPr lang="en-US" dirty="0"/>
              <a:t> </a:t>
            </a:r>
            <a:r>
              <a:rPr lang="en-US" dirty="0" err="1"/>
              <a:t>paketi</a:t>
            </a:r>
            <a:r>
              <a:rPr lang="en-US" dirty="0"/>
              <a:t> u </a:t>
            </a:r>
            <a:r>
              <a:rPr lang="hr-HR" dirty="0" err="1"/>
              <a:t>Rstudio</a:t>
            </a:r>
            <a:r>
              <a:rPr lang="hr-HR" dirty="0"/>
              <a:t>-u</a:t>
            </a:r>
            <a:endParaRPr dirty="0"/>
          </a:p>
        </p:txBody>
      </p:sp>
      <p:sp>
        <p:nvSpPr>
          <p:cNvPr id="193" name="Google Shape;193;p28"/>
          <p:cNvSpPr txBox="1"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20040" algn="l" rtl="0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SzPts val="1440"/>
              <a:buChar char="•"/>
            </a:pPr>
            <a:r>
              <a:rPr lang="en-US" sz="1800" b="1" dirty="0">
                <a:solidFill>
                  <a:srgbClr val="990000"/>
                </a:solidFill>
                <a:latin typeface="Arial"/>
                <a:ea typeface="Arial"/>
                <a:cs typeface="Arial"/>
                <a:sym typeface="Arial"/>
              </a:rPr>
              <a:t>library</a:t>
            </a:r>
            <a:r>
              <a:rPr lang="en-US" sz="1800" dirty="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US" sz="1800" dirty="0" err="1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rvest</a:t>
            </a:r>
            <a:r>
              <a:rPr lang="en-US" sz="1800" dirty="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br>
              <a:rPr lang="en-US" sz="1800" dirty="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800" b="1" dirty="0">
                <a:solidFill>
                  <a:srgbClr val="990000"/>
                </a:solidFill>
                <a:latin typeface="Arial"/>
                <a:ea typeface="Arial"/>
                <a:cs typeface="Arial"/>
                <a:sym typeface="Arial"/>
              </a:rPr>
              <a:t>library</a:t>
            </a:r>
            <a:r>
              <a:rPr lang="en-US" sz="1800" dirty="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US" sz="1800" dirty="0" err="1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dplyr</a:t>
            </a:r>
            <a:r>
              <a:rPr lang="en-US" sz="1800" dirty="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br>
              <a:rPr lang="en-US" sz="1800" dirty="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800" b="1" dirty="0">
                <a:solidFill>
                  <a:srgbClr val="990000"/>
                </a:solidFill>
                <a:latin typeface="Arial"/>
                <a:ea typeface="Arial"/>
                <a:cs typeface="Arial"/>
                <a:sym typeface="Arial"/>
              </a:rPr>
              <a:t>library</a:t>
            </a:r>
            <a:r>
              <a:rPr lang="en-US" sz="1800" dirty="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US" sz="1800" dirty="0" err="1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rgdal</a:t>
            </a:r>
            <a:r>
              <a:rPr lang="en-US" sz="1800" dirty="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br>
              <a:rPr lang="en-US" sz="1800" dirty="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800" b="1" dirty="0">
                <a:solidFill>
                  <a:srgbClr val="990000"/>
                </a:solidFill>
                <a:latin typeface="Arial"/>
                <a:ea typeface="Arial"/>
                <a:cs typeface="Arial"/>
                <a:sym typeface="Arial"/>
              </a:rPr>
              <a:t>library</a:t>
            </a:r>
            <a:r>
              <a:rPr lang="en-US" sz="1800" dirty="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(ggplot2)</a:t>
            </a:r>
            <a:br>
              <a:rPr lang="en-US" sz="1800" dirty="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800" b="1" dirty="0">
                <a:solidFill>
                  <a:srgbClr val="990000"/>
                </a:solidFill>
                <a:latin typeface="Arial"/>
                <a:ea typeface="Arial"/>
                <a:cs typeface="Arial"/>
                <a:sym typeface="Arial"/>
              </a:rPr>
              <a:t>library</a:t>
            </a:r>
            <a:r>
              <a:rPr lang="en-US" sz="1800" dirty="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(sf)</a:t>
            </a:r>
            <a:br>
              <a:rPr lang="en-US" sz="1800" dirty="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800" b="1" dirty="0">
                <a:solidFill>
                  <a:srgbClr val="990000"/>
                </a:solidFill>
                <a:latin typeface="Arial"/>
                <a:ea typeface="Arial"/>
                <a:cs typeface="Arial"/>
                <a:sym typeface="Arial"/>
              </a:rPr>
              <a:t>library</a:t>
            </a:r>
            <a:r>
              <a:rPr lang="en-US" sz="1800" dirty="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US" sz="1800" dirty="0" err="1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stringr</a:t>
            </a:r>
            <a:r>
              <a:rPr lang="en-US" sz="1800" dirty="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) </a:t>
            </a:r>
            <a:br>
              <a:rPr lang="en-US" sz="1800" dirty="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800" b="1" dirty="0">
                <a:solidFill>
                  <a:srgbClr val="990000"/>
                </a:solidFill>
                <a:latin typeface="Arial"/>
                <a:ea typeface="Arial"/>
                <a:cs typeface="Arial"/>
                <a:sym typeface="Arial"/>
              </a:rPr>
              <a:t>library</a:t>
            </a:r>
            <a:r>
              <a:rPr lang="en-US" sz="1800" dirty="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US" sz="1800" dirty="0" err="1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lubridate</a:t>
            </a:r>
            <a:r>
              <a:rPr lang="en-US" sz="1800" dirty="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br>
              <a:rPr lang="en-US" sz="1800" dirty="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800" b="1" dirty="0">
                <a:solidFill>
                  <a:srgbClr val="990000"/>
                </a:solidFill>
                <a:latin typeface="Arial"/>
                <a:ea typeface="Arial"/>
                <a:cs typeface="Arial"/>
                <a:sym typeface="Arial"/>
              </a:rPr>
              <a:t>library</a:t>
            </a:r>
            <a:r>
              <a:rPr lang="en-US" sz="1800" dirty="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US" sz="1800" dirty="0" err="1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readr</a:t>
            </a:r>
            <a:r>
              <a:rPr lang="en-US" sz="1800" dirty="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br>
              <a:rPr lang="en-US" sz="1800" dirty="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800" b="1" dirty="0">
                <a:solidFill>
                  <a:srgbClr val="990000"/>
                </a:solidFill>
                <a:latin typeface="Arial"/>
                <a:ea typeface="Arial"/>
                <a:cs typeface="Arial"/>
                <a:sym typeface="Arial"/>
              </a:rPr>
              <a:t>library</a:t>
            </a:r>
            <a:r>
              <a:rPr lang="en-US" sz="1800" dirty="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(tm)</a:t>
            </a:r>
            <a:br>
              <a:rPr lang="en-US" sz="1800" dirty="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800" b="1" dirty="0">
                <a:solidFill>
                  <a:srgbClr val="990000"/>
                </a:solidFill>
                <a:latin typeface="Arial"/>
                <a:ea typeface="Arial"/>
                <a:cs typeface="Arial"/>
                <a:sym typeface="Arial"/>
              </a:rPr>
              <a:t>library</a:t>
            </a:r>
            <a:r>
              <a:rPr lang="en-US" sz="1800" dirty="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US" sz="1800" dirty="0" err="1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wordcloud</a:t>
            </a:r>
            <a:r>
              <a:rPr lang="en-US" sz="1800" dirty="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br>
              <a:rPr lang="en-US" sz="1800" dirty="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800" b="1" dirty="0">
                <a:solidFill>
                  <a:srgbClr val="990000"/>
                </a:solidFill>
                <a:latin typeface="Arial"/>
                <a:ea typeface="Arial"/>
                <a:cs typeface="Arial"/>
                <a:sym typeface="Arial"/>
              </a:rPr>
              <a:t>library</a:t>
            </a:r>
            <a:r>
              <a:rPr lang="en-US" sz="1800" dirty="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US" sz="1800" dirty="0" err="1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cowplot</a:t>
            </a:r>
            <a:r>
              <a:rPr lang="en-US" sz="1800" dirty="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br>
              <a:rPr lang="en-US" sz="1800" dirty="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800" b="1" dirty="0">
                <a:solidFill>
                  <a:srgbClr val="990000"/>
                </a:solidFill>
                <a:latin typeface="Arial"/>
                <a:ea typeface="Arial"/>
                <a:cs typeface="Arial"/>
                <a:sym typeface="Arial"/>
              </a:rPr>
              <a:t>library</a:t>
            </a:r>
            <a:r>
              <a:rPr lang="en-US" sz="1800" dirty="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(stargazer)</a:t>
            </a:r>
            <a:br>
              <a:rPr lang="en-US" sz="1800" dirty="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800" b="1" dirty="0">
                <a:solidFill>
                  <a:srgbClr val="990000"/>
                </a:solidFill>
                <a:latin typeface="Arial"/>
                <a:ea typeface="Arial"/>
                <a:cs typeface="Arial"/>
                <a:sym typeface="Arial"/>
              </a:rPr>
              <a:t>library</a:t>
            </a:r>
            <a:r>
              <a:rPr lang="en-US" sz="1800" dirty="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US" sz="1800" dirty="0" err="1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knitr</a:t>
            </a:r>
            <a:r>
              <a:rPr lang="en-US" sz="1800" dirty="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1800" dirty="0">
              <a:solidFill>
                <a:srgbClr val="33333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228600" algn="l" rtl="0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SzPts val="1440"/>
              <a:buNone/>
            </a:pPr>
            <a:endParaRPr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zervirano mjesto teksta 2">
            <a:extLst>
              <a:ext uri="{FF2B5EF4-FFF2-40B4-BE49-F238E27FC236}">
                <a16:creationId xmlns:a16="http://schemas.microsoft.com/office/drawing/2014/main" id="{1DB23E9E-4304-5FD1-0567-0D14519FE5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5" name="Slika 4">
            <a:extLst>
              <a:ext uri="{FF2B5EF4-FFF2-40B4-BE49-F238E27FC236}">
                <a16:creationId xmlns:a16="http://schemas.microsoft.com/office/drawing/2014/main" id="{19E3FF80-D070-CACE-C8CC-233070821D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519" y="677863"/>
            <a:ext cx="10413772" cy="5737641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30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325834" y="1098096"/>
            <a:ext cx="10905066" cy="49890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31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345084" y="1264897"/>
            <a:ext cx="10905066" cy="47709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32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351367" y="1117600"/>
            <a:ext cx="10905066" cy="449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33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205326" y="910166"/>
            <a:ext cx="10765348" cy="55710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34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351367" y="1695618"/>
            <a:ext cx="10905066" cy="4082881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34"/>
          <p:cNvSpPr txBox="1"/>
          <p:nvPr/>
        </p:nvSpPr>
        <p:spPr>
          <a:xfrm>
            <a:off x="2274455" y="679046"/>
            <a:ext cx="7278254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Tablica sa podacima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p35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211667" y="1513162"/>
            <a:ext cx="10905066" cy="4034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1"/>
          <p:cNvPicPr preferRelativeResize="0"/>
          <p:nvPr/>
        </p:nvPicPr>
        <p:blipFill rotWithShape="1">
          <a:blip r:embed="rId3">
            <a:alphaModFix amt="43000"/>
          </a:blip>
          <a:srcRect l="28" r="11083"/>
          <a:stretch/>
        </p:blipFill>
        <p:spPr>
          <a:xfrm>
            <a:off x="1521" y="-15"/>
            <a:ext cx="6096001" cy="685799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07" name="Google Shape;107;p1" descr="Slika na kojoj se prikazuje nekoliko &#10;&#10;Opis je automatski generiran"/>
          <p:cNvPicPr preferRelativeResize="0"/>
          <p:nvPr/>
        </p:nvPicPr>
        <p:blipFill rotWithShape="1">
          <a:blip r:embed="rId4">
            <a:alphaModFix amt="76000"/>
          </a:blip>
          <a:srcRect l="11671" r="12347" b="2"/>
          <a:stretch/>
        </p:blipFill>
        <p:spPr>
          <a:xfrm>
            <a:off x="6097523" y="10"/>
            <a:ext cx="6094477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"/>
          <p:cNvSpPr txBox="1">
            <a:spLocks noGrp="1"/>
          </p:cNvSpPr>
          <p:nvPr>
            <p:ph type="ctrTitle"/>
          </p:nvPr>
        </p:nvSpPr>
        <p:spPr>
          <a:xfrm>
            <a:off x="872802" y="1775166"/>
            <a:ext cx="9079991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Century Schoolbook"/>
              <a:buNone/>
            </a:pPr>
            <a:r>
              <a:rPr lang="en-US" sz="7200">
                <a:solidFill>
                  <a:schemeClr val="lt1"/>
                </a:solidFill>
              </a:rPr>
              <a:t>Hakiranje nekretnina</a:t>
            </a:r>
            <a:endParaRPr sz="7200">
              <a:solidFill>
                <a:schemeClr val="lt1"/>
              </a:solidFill>
            </a:endParaRPr>
          </a:p>
        </p:txBody>
      </p:sp>
      <p:sp>
        <p:nvSpPr>
          <p:cNvPr id="109" name="Google Shape;109;p1"/>
          <p:cNvSpPr txBox="1">
            <a:spLocks noGrp="1"/>
          </p:cNvSpPr>
          <p:nvPr>
            <p:ph type="subTitle" idx="1"/>
          </p:nvPr>
        </p:nvSpPr>
        <p:spPr>
          <a:xfrm>
            <a:off x="6187837" y="5629464"/>
            <a:ext cx="6096000" cy="11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20"/>
              <a:buNone/>
            </a:pPr>
            <a:r>
              <a:rPr lang="en-US" sz="2000">
                <a:solidFill>
                  <a:schemeClr val="lt1"/>
                </a:solidFill>
              </a:rPr>
              <a:t>Filip Aleksić, Stipe Bumber, Mate Papak, </a:t>
            </a:r>
            <a:endParaRPr sz="200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20"/>
              <a:buNone/>
            </a:pPr>
            <a:r>
              <a:rPr lang="en-US" sz="2000">
                <a:solidFill>
                  <a:schemeClr val="lt1"/>
                </a:solidFill>
              </a:rPr>
              <a:t>Niko Perica ,Vice Perica</a:t>
            </a:r>
            <a:endParaRPr sz="2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6"/>
          <p:cNvSpPr txBox="1"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Schoolbook"/>
              <a:buNone/>
            </a:pPr>
            <a:r>
              <a:rPr lang="en-US"/>
              <a:t>VIZUALIZACIJA</a:t>
            </a:r>
            <a:br>
              <a:rPr lang="en-US"/>
            </a:br>
            <a:r>
              <a:rPr lang="en-US"/>
              <a:t>PODATAKA</a:t>
            </a:r>
            <a:endParaRPr/>
          </a:p>
        </p:txBody>
      </p:sp>
      <p:pic>
        <p:nvPicPr>
          <p:cNvPr id="235" name="Google Shape;235;p36"/>
          <p:cNvPicPr preferRelativeResize="0"/>
          <p:nvPr/>
        </p:nvPicPr>
        <p:blipFill rotWithShape="1">
          <a:blip r:embed="rId3">
            <a:alphaModFix/>
          </a:blip>
          <a:srcRect t="29486" b="5631"/>
          <a:stretch/>
        </p:blipFill>
        <p:spPr>
          <a:xfrm>
            <a:off x="20" y="10"/>
            <a:ext cx="11292820" cy="51289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40;p37"/>
          <p:cNvPicPr preferRelativeResize="0"/>
          <p:nvPr/>
        </p:nvPicPr>
        <p:blipFill rotWithShape="1">
          <a:blip r:embed="rId3">
            <a:alphaModFix/>
          </a:blip>
          <a:srcRect t="29486" b="5631"/>
          <a:stretch/>
        </p:blipFill>
        <p:spPr>
          <a:xfrm>
            <a:off x="0" y="2485605"/>
            <a:ext cx="11292820" cy="5128913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37"/>
          <p:cNvSpPr txBox="1">
            <a:spLocks noGrp="1"/>
          </p:cNvSpPr>
          <p:nvPr>
            <p:ph type="title"/>
          </p:nvPr>
        </p:nvSpPr>
        <p:spPr>
          <a:xfrm>
            <a:off x="216540" y="233372"/>
            <a:ext cx="9982200" cy="700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Schoolbook"/>
              <a:buNone/>
            </a:pPr>
            <a:r>
              <a:rPr lang="en-US"/>
              <a:t>MOTIVACIJA</a:t>
            </a:r>
            <a:endParaRPr/>
          </a:p>
        </p:txBody>
      </p:sp>
      <p:sp>
        <p:nvSpPr>
          <p:cNvPr id="242" name="Google Shape;242;p37"/>
          <p:cNvSpPr txBox="1">
            <a:spLocks noGrp="1"/>
          </p:cNvSpPr>
          <p:nvPr>
            <p:ph type="body" idx="1"/>
          </p:nvPr>
        </p:nvSpPr>
        <p:spPr>
          <a:xfrm>
            <a:off x="216540" y="1029297"/>
            <a:ext cx="9982200" cy="1338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14350" lvl="0" indent="-2857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40"/>
              <a:buFont typeface="Arial"/>
              <a:buChar char="•"/>
            </a:pPr>
            <a:r>
              <a:rPr lang="en-US" sz="1800"/>
              <a:t>Preglednost</a:t>
            </a:r>
            <a:endParaRPr/>
          </a:p>
          <a:p>
            <a:pPr marL="514350" lvl="0" indent="-2857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40"/>
              <a:buFont typeface="Arial"/>
              <a:buChar char="•"/>
            </a:pPr>
            <a:r>
              <a:rPr lang="en-US" sz="1800"/>
              <a:t>Pristupačnost</a:t>
            </a:r>
            <a:endParaRPr/>
          </a:p>
        </p:txBody>
      </p:sp>
      <p:sp>
        <p:nvSpPr>
          <p:cNvPr id="243" name="Google Shape;243;p37"/>
          <p:cNvSpPr txBox="1"/>
          <p:nvPr/>
        </p:nvSpPr>
        <p:spPr>
          <a:xfrm>
            <a:off x="5207640" y="1035134"/>
            <a:ext cx="9982200" cy="1338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14350" marR="0" lvl="0" indent="-2857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040"/>
              <a:buFont typeface="Arial"/>
              <a:buChar char="•"/>
            </a:pPr>
            <a:r>
              <a:rPr lang="en-US" sz="1800" b="0" i="0" u="none" strike="noStrike" cap="none">
                <a:solidFill>
                  <a:srgbClr val="D8D8D8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Prepoznavanje obrazaca</a:t>
            </a:r>
            <a:endParaRPr/>
          </a:p>
          <a:p>
            <a:pPr marL="514350" marR="0" lvl="0" indent="-2857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040"/>
              <a:buFont typeface="Arial"/>
              <a:buChar char="•"/>
            </a:pPr>
            <a:r>
              <a:rPr lang="en-US" sz="1800" b="0" i="0" u="none" strike="noStrike" cap="none">
                <a:solidFill>
                  <a:srgbClr val="D8D8D8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Identificiranje problema</a:t>
            </a:r>
            <a:endParaRPr/>
          </a:p>
          <a:p>
            <a:pPr marL="514350" marR="0" lvl="0" indent="-219709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040"/>
              <a:buFont typeface="Arial"/>
              <a:buNone/>
            </a:pPr>
            <a:endParaRPr sz="1800" b="0" i="0" u="none" strike="noStrike" cap="none">
              <a:solidFill>
                <a:srgbClr val="D8D8D8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cxnSp>
        <p:nvCxnSpPr>
          <p:cNvPr id="244" name="Google Shape;244;p37"/>
          <p:cNvCxnSpPr/>
          <p:nvPr/>
        </p:nvCxnSpPr>
        <p:spPr>
          <a:xfrm>
            <a:off x="2361652" y="1341997"/>
            <a:ext cx="2846100" cy="368400"/>
          </a:xfrm>
          <a:prstGeom prst="bentConnector3">
            <a:avLst>
              <a:gd name="adj1" fmla="val 49998"/>
            </a:avLst>
          </a:prstGeom>
          <a:noFill/>
          <a:ln w="9525" cap="flat" cmpd="sng">
            <a:solidFill>
              <a:srgbClr val="6B6B7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45" name="Google Shape;245;p37"/>
          <p:cNvCxnSpPr/>
          <p:nvPr/>
        </p:nvCxnSpPr>
        <p:spPr>
          <a:xfrm>
            <a:off x="3670757" y="1341997"/>
            <a:ext cx="1558674" cy="0"/>
          </a:xfrm>
          <a:prstGeom prst="straightConnector1">
            <a:avLst/>
          </a:prstGeom>
          <a:noFill/>
          <a:ln w="9525" cap="flat" cmpd="sng">
            <a:solidFill>
              <a:srgbClr val="6B6B71"/>
            </a:solidFill>
            <a:prstDash val="solid"/>
            <a:round/>
            <a:headEnd type="none" w="sm" len="sm"/>
            <a:tailEnd type="triangle" w="med" len="med"/>
          </a:ln>
        </p:spPr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8"/>
          <p:cNvSpPr txBox="1">
            <a:spLocks noGrp="1"/>
          </p:cNvSpPr>
          <p:nvPr>
            <p:ph type="title"/>
          </p:nvPr>
        </p:nvSpPr>
        <p:spPr>
          <a:xfrm>
            <a:off x="1005314" y="253927"/>
            <a:ext cx="9692640" cy="1160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/>
              <a:t>Podaci po županijama</a:t>
            </a:r>
            <a:endParaRPr/>
          </a:p>
        </p:txBody>
      </p:sp>
      <p:pic>
        <p:nvPicPr>
          <p:cNvPr id="251" name="Google Shape;251;p38"/>
          <p:cNvPicPr preferRelativeResize="0">
            <a:picLocks noGrp="1"/>
          </p:cNvPicPr>
          <p:nvPr>
            <p:ph type="body" idx="2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005314" y="1685128"/>
            <a:ext cx="7961070" cy="4774877"/>
          </a:xfrm>
          <a:prstGeom prst="rect">
            <a:avLst/>
          </a:prstGeom>
          <a:noFill/>
          <a:ln w="9525" cap="flat" cmpd="sng">
            <a:solidFill>
              <a:srgbClr val="7030A0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Google Shape;256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19348" y="321459"/>
            <a:ext cx="5753303" cy="6215081"/>
          </a:xfrm>
          <a:prstGeom prst="rect">
            <a:avLst/>
          </a:prstGeom>
          <a:noFill/>
          <a:ln w="9525" cap="flat" cmpd="sng">
            <a:solidFill>
              <a:srgbClr val="7030A0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Google Shape;261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31285" y="673482"/>
            <a:ext cx="7599141" cy="2164411"/>
          </a:xfrm>
          <a:prstGeom prst="rect">
            <a:avLst/>
          </a:prstGeom>
          <a:noFill/>
          <a:ln w="9525" cap="flat" cmpd="sng">
            <a:solidFill>
              <a:srgbClr val="7030A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62" name="Google Shape;262;p40"/>
          <p:cNvSpPr txBox="1"/>
          <p:nvPr/>
        </p:nvSpPr>
        <p:spPr>
          <a:xfrm>
            <a:off x="1072311" y="73844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Kružni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dijagram</a:t>
            </a:r>
            <a:endParaRPr sz="4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3" name="Google Shape;263;p40" descr="Graphical user interface, text, application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7474" y="3882098"/>
            <a:ext cx="10427860" cy="2111640"/>
          </a:xfrm>
          <a:prstGeom prst="rect">
            <a:avLst/>
          </a:prstGeom>
          <a:noFill/>
          <a:ln w="9525" cap="flat" cmpd="sng">
            <a:solidFill>
              <a:srgbClr val="7030A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64" name="Google Shape;264;p40"/>
          <p:cNvSpPr/>
          <p:nvPr/>
        </p:nvSpPr>
        <p:spPr>
          <a:xfrm>
            <a:off x="111833" y="1262661"/>
            <a:ext cx="1763016" cy="1710389"/>
          </a:xfrm>
          <a:prstGeom prst="pie">
            <a:avLst>
              <a:gd name="adj1" fmla="val 0"/>
              <a:gd name="adj2" fmla="val 16200000"/>
            </a:avLst>
          </a:prstGeom>
          <a:solidFill>
            <a:srgbClr val="FF0000"/>
          </a:solidFill>
          <a:ln w="25400" cap="flat" cmpd="sng">
            <a:solidFill>
              <a:srgbClr val="51515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0000"/>
              </a:solidFill>
              <a:highlight>
                <a:srgbClr val="FF0000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Google Shape;269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86860" y="0"/>
            <a:ext cx="781828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75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p42" descr="A picture containing calenda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t="9072" b="6973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42"/>
          <p:cNvSpPr/>
          <p:nvPr/>
        </p:nvSpPr>
        <p:spPr>
          <a:xfrm>
            <a:off x="640080" y="640080"/>
            <a:ext cx="2752354" cy="2709275"/>
          </a:xfrm>
          <a:prstGeom prst="ellipse">
            <a:avLst/>
          </a:prstGeom>
          <a:solidFill>
            <a:srgbClr val="FFFFFF"/>
          </a:solidFill>
          <a:ln w="174625" cap="flat" cmpd="thinThick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ggplot2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3"/>
          <p:cNvSpPr txBox="1"/>
          <p:nvPr/>
        </p:nvSpPr>
        <p:spPr>
          <a:xfrm>
            <a:off x="575064" y="107456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Violinski dijagram</a:t>
            </a:r>
            <a:endParaRPr sz="4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2" name="Google Shape;282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1078" y="3380409"/>
            <a:ext cx="10406567" cy="2148109"/>
          </a:xfrm>
          <a:prstGeom prst="rect">
            <a:avLst/>
          </a:prstGeom>
          <a:noFill/>
          <a:ln w="9525" cap="flat" cmpd="sng">
            <a:solidFill>
              <a:srgbClr val="7030A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83" name="Google Shape;283;p43" descr="Violin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38025" y="-223033"/>
            <a:ext cx="4716158" cy="30807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" name="Google Shape;288;p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3338" y="0"/>
            <a:ext cx="10045323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5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/>
              <a:t>PODATKOVNE KARTE</a:t>
            </a:r>
            <a:endParaRPr/>
          </a:p>
        </p:txBody>
      </p:sp>
      <p:sp>
        <p:nvSpPr>
          <p:cNvPr id="294" name="Google Shape;294;p45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SzPts val="1440"/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"/>
          <p:cNvSpPr txBox="1">
            <a:spLocks noGrp="1"/>
          </p:cNvSpPr>
          <p:nvPr>
            <p:ph type="title"/>
          </p:nvPr>
        </p:nvSpPr>
        <p:spPr>
          <a:xfrm>
            <a:off x="621792" y="1161288"/>
            <a:ext cx="3602736" cy="4526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entury Schoolbook"/>
              <a:buNone/>
            </a:pPr>
            <a:r>
              <a:rPr lang="en-US"/>
              <a:t>Što? Kako? Zašto?</a:t>
            </a:r>
            <a:endParaRPr/>
          </a:p>
        </p:txBody>
      </p:sp>
      <p:grpSp>
        <p:nvGrpSpPr>
          <p:cNvPr id="115" name="Google Shape;115;p2"/>
          <p:cNvGrpSpPr/>
          <p:nvPr/>
        </p:nvGrpSpPr>
        <p:grpSpPr>
          <a:xfrm>
            <a:off x="4908884" y="744033"/>
            <a:ext cx="6364223" cy="5513831"/>
            <a:chOff x="0" y="0"/>
            <a:chExt cx="6364223" cy="5513831"/>
          </a:xfrm>
        </p:grpSpPr>
        <p:sp>
          <p:nvSpPr>
            <p:cNvPr id="116" name="Google Shape;116;p2"/>
            <p:cNvSpPr/>
            <p:nvPr/>
          </p:nvSpPr>
          <p:spPr>
            <a:xfrm>
              <a:off x="0" y="0"/>
              <a:ext cx="5409590" cy="1654149"/>
            </a:xfrm>
            <a:prstGeom prst="roundRect">
              <a:avLst>
                <a:gd name="adj" fmla="val 10000"/>
              </a:avLst>
            </a:prstGeom>
            <a:solidFill>
              <a:srgbClr val="91A9B9"/>
            </a:solidFill>
            <a:ln w="139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7;p2"/>
            <p:cNvSpPr txBox="1"/>
            <p:nvPr/>
          </p:nvSpPr>
          <p:spPr>
            <a:xfrm>
              <a:off x="48448" y="48448"/>
              <a:ext cx="3624634" cy="155725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18100" tIns="118100" rIns="118100" bIns="11810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100"/>
                <a:buFont typeface="Century Schoolbook"/>
                <a:buNone/>
              </a:pPr>
              <a:r>
                <a:rPr lang="en-US" sz="3100" b="0" i="0" u="none" strike="noStrike" cap="none">
                  <a:solidFill>
                    <a:schemeClr val="lt1"/>
                  </a:solidFill>
                  <a:latin typeface="Century Schoolbook"/>
                  <a:ea typeface="Century Schoolbook"/>
                  <a:cs typeface="Century Schoolbook"/>
                  <a:sym typeface="Century Schoolbook"/>
                </a:rPr>
                <a:t>Interes u Urbanu ekonomiju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477316" y="1929841"/>
              <a:ext cx="5409590" cy="1654149"/>
            </a:xfrm>
            <a:prstGeom prst="roundRect">
              <a:avLst>
                <a:gd name="adj" fmla="val 10000"/>
              </a:avLst>
            </a:prstGeom>
            <a:solidFill>
              <a:srgbClr val="8BB79C"/>
            </a:solidFill>
            <a:ln w="139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9;p2"/>
            <p:cNvSpPr txBox="1"/>
            <p:nvPr/>
          </p:nvSpPr>
          <p:spPr>
            <a:xfrm>
              <a:off x="525764" y="1978289"/>
              <a:ext cx="3760180" cy="155725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18100" tIns="118100" rIns="118100" bIns="11810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100"/>
                <a:buFont typeface="Century Schoolbook"/>
                <a:buNone/>
              </a:pPr>
              <a:r>
                <a:rPr lang="en-US" sz="3100" b="0" i="0" u="none" strike="noStrike" cap="none">
                  <a:solidFill>
                    <a:schemeClr val="lt1"/>
                  </a:solidFill>
                  <a:latin typeface="Century Schoolbook"/>
                  <a:ea typeface="Century Schoolbook"/>
                  <a:cs typeface="Century Schoolbook"/>
                  <a:sym typeface="Century Schoolbook"/>
                </a:rPr>
                <a:t>Analiza nekretnina u Hrvatskoj</a:t>
              </a:r>
              <a:endParaRPr sz="3100" b="0" i="0" u="none" strike="noStrike" cap="non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endParaRPr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954633" y="3859682"/>
              <a:ext cx="5409590" cy="1654149"/>
            </a:xfrm>
            <a:prstGeom prst="roundRect">
              <a:avLst>
                <a:gd name="adj" fmla="val 10000"/>
              </a:avLst>
            </a:prstGeom>
            <a:solidFill>
              <a:srgbClr val="A5B687"/>
            </a:solidFill>
            <a:ln w="139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21;p2"/>
            <p:cNvSpPr txBox="1"/>
            <p:nvPr/>
          </p:nvSpPr>
          <p:spPr>
            <a:xfrm>
              <a:off x="1003081" y="3908130"/>
              <a:ext cx="3760180" cy="155725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18100" tIns="118100" rIns="118100" bIns="11810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100"/>
                <a:buFont typeface="Century Schoolbook"/>
                <a:buNone/>
              </a:pPr>
              <a:r>
                <a:rPr lang="en-US" sz="3100" b="0" i="0" u="none" strike="noStrike" cap="none">
                  <a:solidFill>
                    <a:schemeClr val="lt1"/>
                  </a:solidFill>
                  <a:latin typeface="Century Schoolbook"/>
                  <a:ea typeface="Century Schoolbook"/>
                  <a:cs typeface="Century Schoolbook"/>
                  <a:sym typeface="Century Schoolbook"/>
                </a:rPr>
                <a:t>Data science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4334393" y="1254396"/>
              <a:ext cx="1075197" cy="1075197"/>
            </a:xfrm>
            <a:prstGeom prst="downArrow">
              <a:avLst>
                <a:gd name="adj1" fmla="val 55000"/>
                <a:gd name="adj2" fmla="val 45000"/>
              </a:avLst>
            </a:prstGeom>
            <a:solidFill>
              <a:srgbClr val="DBE1E6">
                <a:alpha val="89411"/>
              </a:srgbClr>
            </a:solidFill>
            <a:ln w="13950" cap="flat" cmpd="sng">
              <a:solidFill>
                <a:srgbClr val="DBE1E6">
                  <a:alpha val="89411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23;p2"/>
            <p:cNvSpPr txBox="1"/>
            <p:nvPr/>
          </p:nvSpPr>
          <p:spPr>
            <a:xfrm>
              <a:off x="4576312" y="1254396"/>
              <a:ext cx="591359" cy="8090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Century Schoolbook"/>
                <a:buNone/>
              </a:pPr>
              <a:endParaRPr sz="3600" b="0" i="0" u="none" strike="noStrike" cap="non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endParaRPr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4811709" y="3173210"/>
              <a:ext cx="1075197" cy="1075197"/>
            </a:xfrm>
            <a:prstGeom prst="downArrow">
              <a:avLst>
                <a:gd name="adj1" fmla="val 55000"/>
                <a:gd name="adj2" fmla="val 45000"/>
              </a:avLst>
            </a:prstGeom>
            <a:solidFill>
              <a:srgbClr val="DFE4D8">
                <a:alpha val="89411"/>
              </a:srgbClr>
            </a:solidFill>
            <a:ln w="13950" cap="flat" cmpd="sng">
              <a:solidFill>
                <a:srgbClr val="DFE4D8">
                  <a:alpha val="89411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25;p2"/>
            <p:cNvSpPr txBox="1"/>
            <p:nvPr/>
          </p:nvSpPr>
          <p:spPr>
            <a:xfrm>
              <a:off x="5053628" y="3173210"/>
              <a:ext cx="591359" cy="8090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Century Schoolbook"/>
                <a:buNone/>
              </a:pPr>
              <a:endParaRPr sz="3600" b="0" i="0" u="none" strike="noStrike" cap="non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endParaRPr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6"/>
          <p:cNvSpPr txBox="1"/>
          <p:nvPr/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Izrada karata</a:t>
            </a:r>
            <a:endParaRPr sz="4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0" name="Google Shape;300;p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54281" y="1175617"/>
            <a:ext cx="4587240" cy="392242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46" descr="Application, map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016066" y="2906593"/>
            <a:ext cx="7177171" cy="34825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47"/>
          <p:cNvSpPr txBox="1"/>
          <p:nvPr/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Izrada karata</a:t>
            </a:r>
            <a:endParaRPr sz="4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7" name="Google Shape;307;p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9046" y="2455396"/>
            <a:ext cx="4303140" cy="3353348"/>
          </a:xfrm>
          <a:prstGeom prst="rect">
            <a:avLst/>
          </a:prstGeom>
          <a:noFill/>
          <a:ln w="38100" cap="sq" cmpd="sng">
            <a:solidFill>
              <a:srgbClr val="7030A0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2745"/>
              </a:srgbClr>
            </a:outerShdw>
          </a:effectLst>
        </p:spPr>
      </p:pic>
      <p:pic>
        <p:nvPicPr>
          <p:cNvPr id="308" name="Google Shape;308;p4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96149" y="663221"/>
            <a:ext cx="3831379" cy="5145523"/>
          </a:xfrm>
          <a:prstGeom prst="rect">
            <a:avLst/>
          </a:prstGeom>
          <a:noFill/>
          <a:ln w="38100" cap="sq" cmpd="sng">
            <a:solidFill>
              <a:srgbClr val="7030A0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2745"/>
              </a:srgbClr>
            </a:outerShdw>
          </a:effectLst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8"/>
          <p:cNvSpPr txBox="1"/>
          <p:nvPr/>
        </p:nvSpPr>
        <p:spPr>
          <a:xfrm>
            <a:off x="627690" y="35854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Plotiranje (Hrvatska)</a:t>
            </a:r>
            <a:endParaRPr sz="4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4" name="Google Shape;314;p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8217" y="2141622"/>
            <a:ext cx="4113803" cy="3118528"/>
          </a:xfrm>
          <a:prstGeom prst="rect">
            <a:avLst/>
          </a:prstGeom>
          <a:noFill/>
          <a:ln w="9525" cap="flat" cmpd="sng">
            <a:solidFill>
              <a:srgbClr val="7030A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15" name="Google Shape;315;p4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228081" y="503746"/>
            <a:ext cx="5013288" cy="5850507"/>
          </a:xfrm>
          <a:prstGeom prst="rect">
            <a:avLst/>
          </a:prstGeom>
          <a:noFill/>
          <a:ln w="9525" cap="flat" cmpd="sng">
            <a:solidFill>
              <a:srgbClr val="7030A0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" name="Google Shape;320;p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50904" y="0"/>
            <a:ext cx="8090192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5" name="Google Shape;325;p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80681" y="0"/>
            <a:ext cx="7830638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51"/>
          <p:cNvSpPr txBox="1"/>
          <p:nvPr/>
        </p:nvSpPr>
        <p:spPr>
          <a:xfrm>
            <a:off x="370687" y="80794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Plotiranje (Zagreb)</a:t>
            </a:r>
            <a:endParaRPr sz="4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1" name="Google Shape;331;p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0529" y="2506022"/>
            <a:ext cx="4269601" cy="3171519"/>
          </a:xfrm>
          <a:prstGeom prst="rect">
            <a:avLst/>
          </a:prstGeom>
          <a:noFill/>
          <a:ln w="9525" cap="flat" cmpd="sng">
            <a:solidFill>
              <a:srgbClr val="7030A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32" name="Google Shape;332;p5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38301" y="542557"/>
            <a:ext cx="5786364" cy="5507503"/>
          </a:xfrm>
          <a:prstGeom prst="rect">
            <a:avLst/>
          </a:prstGeom>
          <a:noFill/>
          <a:ln w="9525" cap="flat" cmpd="sng">
            <a:solidFill>
              <a:srgbClr val="7030A0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337;p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94931" y="0"/>
            <a:ext cx="7402137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5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55087" y="0"/>
            <a:ext cx="708182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54"/>
          <p:cNvSpPr txBox="1"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Schoolbook"/>
              <a:buNone/>
            </a:pPr>
            <a:r>
              <a:rPr lang="en-US" sz="4400"/>
              <a:t>STATISTIKA</a:t>
            </a:r>
            <a:endParaRPr/>
          </a:p>
        </p:txBody>
      </p:sp>
      <p:pic>
        <p:nvPicPr>
          <p:cNvPr id="348" name="Google Shape;348;p54"/>
          <p:cNvPicPr preferRelativeResize="0"/>
          <p:nvPr/>
        </p:nvPicPr>
        <p:blipFill rotWithShape="1">
          <a:blip r:embed="rId3">
            <a:alphaModFix/>
          </a:blip>
          <a:srcRect t="17796"/>
          <a:stretch/>
        </p:blipFill>
        <p:spPr>
          <a:xfrm>
            <a:off x="20" y="10"/>
            <a:ext cx="11292820" cy="5128913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54"/>
          <p:cNvSpPr txBox="1">
            <a:spLocks noGrp="1"/>
          </p:cNvSpPr>
          <p:nvPr>
            <p:ph type="body" idx="1"/>
          </p:nvPr>
        </p:nvSpPr>
        <p:spPr>
          <a:xfrm>
            <a:off x="914400" y="6108589"/>
            <a:ext cx="9982200" cy="597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40"/>
              <a:buNone/>
            </a:pP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5"/>
          <p:cNvSpPr txBox="1">
            <a:spLocks noGrp="1"/>
          </p:cNvSpPr>
          <p:nvPr>
            <p:ph type="title"/>
          </p:nvPr>
        </p:nvSpPr>
        <p:spPr>
          <a:xfrm>
            <a:off x="652944" y="92795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5454"/>
              <a:buNone/>
            </a:pPr>
            <a:r>
              <a:rPr lang="en-US"/>
              <a:t>LINEARNA REGRESIJA KVADRATURE STANA I NJEGOVE CIJENE</a:t>
            </a:r>
            <a:br>
              <a:rPr lang="en-US"/>
            </a:br>
            <a:br>
              <a:rPr lang="en-US"/>
            </a:br>
            <a:endParaRPr/>
          </a:p>
        </p:txBody>
      </p:sp>
      <p:sp>
        <p:nvSpPr>
          <p:cNvPr id="355" name="Google Shape;355;p55"/>
          <p:cNvSpPr txBox="1">
            <a:spLocks noGrp="1"/>
          </p:cNvSpPr>
          <p:nvPr>
            <p:ph type="body" idx="1"/>
          </p:nvPr>
        </p:nvSpPr>
        <p:spPr>
          <a:xfrm>
            <a:off x="838200" y="1355842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20040" algn="l" rtl="0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SzPts val="1440"/>
              <a:buChar char="•"/>
            </a:pPr>
            <a:r>
              <a:rPr lang="en-US"/>
              <a:t>Zašto baš linearna regresija?</a:t>
            </a:r>
            <a:endParaRPr/>
          </a:p>
          <a:p>
            <a:pPr marL="457200" lvl="0" indent="-228600" algn="l" rtl="0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SzPts val="1440"/>
              <a:buNone/>
            </a:pPr>
            <a:endParaRPr/>
          </a:p>
          <a:p>
            <a:pPr marL="0" lvl="0" indent="0" algn="l" rtl="0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SzPts val="1440"/>
              <a:buNone/>
            </a:pPr>
            <a:endParaRPr/>
          </a:p>
        </p:txBody>
      </p:sp>
      <p:pic>
        <p:nvPicPr>
          <p:cNvPr id="356" name="Google Shape;356;p5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3456" y="1825625"/>
            <a:ext cx="7614815" cy="480083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55" descr="A picture containing text, clock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85621" y="1216025"/>
            <a:ext cx="4305300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55" descr="A picture containing shape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422196" y="5281495"/>
            <a:ext cx="1153562" cy="1270378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55"/>
          <p:cNvSpPr txBox="1"/>
          <p:nvPr/>
        </p:nvSpPr>
        <p:spPr>
          <a:xfrm>
            <a:off x="9049937" y="4376551"/>
            <a:ext cx="1916260" cy="95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DEFINICIJA PROCJENE REGRESIJSKIH PARAMETARA: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3" descr="Colourful houses"/>
          <p:cNvPicPr preferRelativeResize="0"/>
          <p:nvPr/>
        </p:nvPicPr>
        <p:blipFill rotWithShape="1">
          <a:blip r:embed="rId3">
            <a:alphaModFix amt="67000"/>
          </a:blip>
          <a:srcRect t="16885" b="997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3"/>
          <p:cNvSpPr txBox="1">
            <a:spLocks noGrp="1"/>
          </p:cNvSpPr>
          <p:nvPr>
            <p:ph type="title"/>
          </p:nvPr>
        </p:nvSpPr>
        <p:spPr>
          <a:xfrm>
            <a:off x="596149" y="1554688"/>
            <a:ext cx="6731542" cy="31991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entury Schoolbook"/>
              <a:buNone/>
            </a:pPr>
            <a:r>
              <a:rPr lang="en-US" sz="7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Što je </a:t>
            </a:r>
            <a:br>
              <a:rPr lang="en-US" sz="7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7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Urbana ekonomija?</a:t>
            </a:r>
            <a:endParaRPr sz="6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4" name="Google Shape;364;p56"/>
          <p:cNvPicPr preferRelativeResize="0"/>
          <p:nvPr/>
        </p:nvPicPr>
        <p:blipFill rotWithShape="1">
          <a:blip r:embed="rId3">
            <a:alphaModFix/>
          </a:blip>
          <a:srcRect l="6833" t="28867" r="9333" b="22692"/>
          <a:stretch/>
        </p:blipFill>
        <p:spPr>
          <a:xfrm>
            <a:off x="1647531" y="-2097"/>
            <a:ext cx="8896937" cy="6854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57"/>
          <p:cNvSpPr txBox="1"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/>
              <a:t>2 pitanja koja nas zanimaju</a:t>
            </a:r>
            <a:endParaRPr/>
          </a:p>
        </p:txBody>
      </p:sp>
      <p:sp>
        <p:nvSpPr>
          <p:cNvPr id="370" name="Google Shape;370;p57"/>
          <p:cNvSpPr txBox="1"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20040" algn="l" rtl="0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SzPts val="1440"/>
              <a:buChar char="•"/>
            </a:pPr>
            <a:r>
              <a:rPr lang="en-US"/>
              <a:t>Koliko u prosjeku svaki dodatni kvadrat poveća cijenu stana?</a:t>
            </a:r>
            <a:endParaRPr/>
          </a:p>
          <a:p>
            <a:pPr marL="457200" lvl="0" indent="-320040" algn="l" rtl="0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SzPts val="1440"/>
              <a:buChar char="•"/>
            </a:pPr>
            <a:r>
              <a:rPr lang="en-US"/>
              <a:t>Ima li stan nekakvu početnu cijenu na koju se dodaje cijena kvadrata?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58"/>
          <p:cNvSpPr txBox="1"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/>
          </a:p>
        </p:txBody>
      </p:sp>
      <p:pic>
        <p:nvPicPr>
          <p:cNvPr id="376" name="Google Shape;376;p58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87682" y="0"/>
            <a:ext cx="12104317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59"/>
          <p:cNvSpPr txBox="1"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/>
              <a:t>ODGOVORI I ANALIZA</a:t>
            </a:r>
            <a:endParaRPr/>
          </a:p>
        </p:txBody>
      </p:sp>
      <p:sp>
        <p:nvSpPr>
          <p:cNvPr id="382" name="Google Shape;382;p59"/>
          <p:cNvSpPr txBox="1">
            <a:spLocks noGrp="1"/>
          </p:cNvSpPr>
          <p:nvPr>
            <p:ph type="body" idx="1"/>
          </p:nvPr>
        </p:nvSpPr>
        <p:spPr>
          <a:xfrm>
            <a:off x="466974" y="1828800"/>
            <a:ext cx="4480560" cy="4351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20040" algn="l" rtl="0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SzPts val="1440"/>
              <a:buChar char="•"/>
            </a:pPr>
            <a:r>
              <a:rPr lang="en-US"/>
              <a:t>R</a:t>
            </a:r>
            <a:r>
              <a:rPr lang="en-US" baseline="30000"/>
              <a:t>2</a:t>
            </a:r>
            <a:r>
              <a:rPr lang="en-US"/>
              <a:t> =0.43 – relativno reprezentativan model</a:t>
            </a:r>
            <a:endParaRPr/>
          </a:p>
          <a:p>
            <a:pPr marL="457200" lvl="0" indent="-320040" algn="l" rtl="0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SzPts val="1440"/>
              <a:buChar char="•"/>
            </a:pPr>
            <a:r>
              <a:rPr lang="en-US"/>
              <a:t>r = 0.65 – srednja/jaka pozitivna korelacija</a:t>
            </a:r>
            <a:endParaRPr/>
          </a:p>
          <a:p>
            <a:pPr marL="457200" lvl="0" indent="-320040" algn="l" rtl="0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SzPts val="1440"/>
              <a:buChar char="•"/>
            </a:pPr>
            <a:r>
              <a:rPr lang="en-US"/>
              <a:t>U prosjeku svaki dodatni kvadrat poveća vrijednost stana za 2856€</a:t>
            </a:r>
            <a:endParaRPr/>
          </a:p>
          <a:p>
            <a:pPr marL="457200" lvl="0" indent="-320040" algn="l" rtl="0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SzPts val="1440"/>
              <a:buChar char="•"/>
            </a:pPr>
            <a:r>
              <a:rPr lang="en-US"/>
              <a:t>Nažalost odgovor na drugo pitanje nije baš konkretan ☹</a:t>
            </a:r>
            <a:endParaRPr/>
          </a:p>
          <a:p>
            <a:pPr marL="457200" lvl="0" indent="-228600" algn="l" rtl="0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SzPts val="1440"/>
              <a:buNone/>
            </a:pPr>
            <a:endParaRPr/>
          </a:p>
        </p:txBody>
      </p:sp>
      <p:pic>
        <p:nvPicPr>
          <p:cNvPr id="383" name="Google Shape;383;p59"/>
          <p:cNvPicPr preferRelativeResize="0">
            <a:picLocks noGrp="1"/>
          </p:cNvPicPr>
          <p:nvPr>
            <p:ph type="body" idx="2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5184526" y="1828800"/>
            <a:ext cx="6096000" cy="39692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84" name="Google Shape;384;p5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5453697"/>
            <a:ext cx="3514976" cy="13255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60"/>
          <p:cNvSpPr txBox="1">
            <a:spLocks noGrp="1"/>
          </p:cNvSpPr>
          <p:nvPr>
            <p:ph type="title"/>
          </p:nvPr>
        </p:nvSpPr>
        <p:spPr>
          <a:xfrm>
            <a:off x="304800" y="5194189"/>
            <a:ext cx="108937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Schoolbook"/>
              <a:buNone/>
            </a:pPr>
            <a:r>
              <a:rPr lang="en-US" sz="3600"/>
              <a:t>ANALIZA CIJENE KVADRATA KROZ VRIJEME</a:t>
            </a:r>
            <a:endParaRPr sz="3600"/>
          </a:p>
        </p:txBody>
      </p:sp>
      <p:pic>
        <p:nvPicPr>
          <p:cNvPr id="390" name="Google Shape;390;p60"/>
          <p:cNvPicPr preferRelativeResize="0"/>
          <p:nvPr/>
        </p:nvPicPr>
        <p:blipFill rotWithShape="1">
          <a:blip r:embed="rId3">
            <a:alphaModFix/>
          </a:blip>
          <a:srcRect t="38426" b="199"/>
          <a:stretch/>
        </p:blipFill>
        <p:spPr>
          <a:xfrm>
            <a:off x="20" y="10"/>
            <a:ext cx="11292820" cy="5128913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p60"/>
          <p:cNvSpPr txBox="1">
            <a:spLocks noGrp="1"/>
          </p:cNvSpPr>
          <p:nvPr>
            <p:ph type="body" idx="1"/>
          </p:nvPr>
        </p:nvSpPr>
        <p:spPr>
          <a:xfrm>
            <a:off x="914400" y="6108589"/>
            <a:ext cx="9982200" cy="597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40"/>
              <a:buNone/>
            </a:pP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6" name="Google Shape;396;p6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76201" y="0"/>
            <a:ext cx="7439597" cy="68580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1" name="Google Shape;401;p6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5405" y="0"/>
            <a:ext cx="10981189" cy="6863243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p6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931332" y="614493"/>
            <a:ext cx="3873849" cy="21790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7" name="Google Shape;407;p6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5405" y="0"/>
            <a:ext cx="10981189" cy="6863243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p6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922943" y="622882"/>
            <a:ext cx="3873849" cy="24247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64"/>
          <p:cNvSpPr txBox="1"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/>
              <a:t>Zašto opet linearni model?</a:t>
            </a:r>
            <a:endParaRPr/>
          </a:p>
        </p:txBody>
      </p:sp>
      <p:pic>
        <p:nvPicPr>
          <p:cNvPr id="414" name="Google Shape;414;p64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485900" y="2407444"/>
            <a:ext cx="3886200" cy="3187700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64"/>
          <p:cNvSpPr txBox="1">
            <a:spLocks noGrp="1"/>
          </p:cNvSpPr>
          <p:nvPr>
            <p:ph type="body" idx="2"/>
          </p:nvPr>
        </p:nvSpPr>
        <p:spPr>
          <a:xfrm>
            <a:off x="6126480" y="1828800"/>
            <a:ext cx="4480560" cy="4351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20040" algn="l" rtl="0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SzPts val="1440"/>
              <a:buChar char="•"/>
            </a:pPr>
            <a:r>
              <a:rPr lang="en-US"/>
              <a:t>„Logički” je eksponencijalni bolji</a:t>
            </a:r>
            <a:endParaRPr/>
          </a:p>
          <a:p>
            <a:pPr marL="457200" lvl="0" indent="-320040" algn="l" rtl="0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SzPts val="1440"/>
              <a:buChar char="•"/>
            </a:pPr>
            <a:r>
              <a:rPr lang="en-US"/>
              <a:t>Inflacija FIAT valute povećava cijenu stana koji ima fiksnu vrijednost (eksponencijalno)</a:t>
            </a:r>
            <a:endParaRPr/>
          </a:p>
          <a:p>
            <a:pPr marL="457200" lvl="0" indent="-320040" algn="l" rtl="0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SzPts val="1440"/>
              <a:buChar char="•"/>
            </a:pPr>
            <a:r>
              <a:rPr lang="en-US"/>
              <a:t>Analiza/prognoza se vrši na kratak rok</a:t>
            </a:r>
            <a:endParaRPr/>
          </a:p>
          <a:p>
            <a:pPr marL="457200" lvl="0" indent="-320040" algn="l" rtl="0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SzPts val="1440"/>
              <a:buChar char="•"/>
            </a:pPr>
            <a:r>
              <a:rPr lang="en-US"/>
              <a:t>Podatci su znatno varijabilni tako da nam ”malo” nepreciznosti neće značit „puno”</a:t>
            </a:r>
            <a:endParaRPr/>
          </a:p>
          <a:p>
            <a:pPr marL="0" lvl="0" indent="0" algn="l" rtl="0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SzPts val="1440"/>
              <a:buNone/>
            </a:pPr>
            <a:endParaRPr/>
          </a:p>
          <a:p>
            <a:pPr marL="457200" lvl="0" indent="-228600" algn="l" rtl="0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SzPts val="1440"/>
              <a:buNone/>
            </a:pP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65"/>
          <p:cNvSpPr txBox="1">
            <a:spLocks noGrp="1"/>
          </p:cNvSpPr>
          <p:nvPr>
            <p:ph type="title"/>
          </p:nvPr>
        </p:nvSpPr>
        <p:spPr>
          <a:xfrm>
            <a:off x="838200" y="107394"/>
            <a:ext cx="9692640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/>
              <a:t>„Mala” greška?</a:t>
            </a:r>
            <a:endParaRPr/>
          </a:p>
        </p:txBody>
      </p:sp>
      <p:sp>
        <p:nvSpPr>
          <p:cNvPr id="421" name="Google Shape;421;p65"/>
          <p:cNvSpPr txBox="1">
            <a:spLocks noGrp="1"/>
          </p:cNvSpPr>
          <p:nvPr>
            <p:ph type="body" idx="2"/>
          </p:nvPr>
        </p:nvSpPr>
        <p:spPr>
          <a:xfrm>
            <a:off x="6920917" y="1690688"/>
            <a:ext cx="4432883" cy="448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SzPts val="1440"/>
              <a:buNone/>
            </a:pPr>
            <a:r>
              <a:rPr lang="en-US"/>
              <a:t> </a:t>
            </a:r>
            <a:endParaRPr/>
          </a:p>
        </p:txBody>
      </p:sp>
      <p:pic>
        <p:nvPicPr>
          <p:cNvPr id="422" name="Google Shape;422;p65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838200" y="1432956"/>
            <a:ext cx="9455092" cy="49338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4"/>
          <p:cNvPicPr preferRelativeResize="0"/>
          <p:nvPr/>
        </p:nvPicPr>
        <p:blipFill rotWithShape="1">
          <a:blip r:embed="rId3">
            <a:alphaModFix amt="41000"/>
          </a:blip>
          <a:srcRect/>
          <a:stretch/>
        </p:blipFill>
        <p:spPr>
          <a:xfrm>
            <a:off x="0" y="-337158"/>
            <a:ext cx="14288015" cy="7195158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4"/>
          <p:cNvSpPr txBox="1">
            <a:spLocks noGrp="1"/>
          </p:cNvSpPr>
          <p:nvPr>
            <p:ph type="title"/>
          </p:nvPr>
        </p:nvSpPr>
        <p:spPr>
          <a:xfrm>
            <a:off x="300905" y="1795189"/>
            <a:ext cx="10506456" cy="10801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Century Schoolbook"/>
              <a:buNone/>
            </a:pPr>
            <a:r>
              <a:rPr lang="en-US" sz="5000"/>
              <a:t>Odakle smo prikupili podatke?</a:t>
            </a:r>
            <a:endParaRPr/>
          </a:p>
        </p:txBody>
      </p:sp>
      <p:sp>
        <p:nvSpPr>
          <p:cNvPr id="138" name="Google Shape;138;p4"/>
          <p:cNvSpPr txBox="1"/>
          <p:nvPr/>
        </p:nvSpPr>
        <p:spPr>
          <a:xfrm>
            <a:off x="300905" y="4205733"/>
            <a:ext cx="3959157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https://besplatnioglasi.eu/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7" name="Google Shape;427;p6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2640" y="0"/>
            <a:ext cx="10986719" cy="68638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67"/>
          <p:cNvSpPr txBox="1">
            <a:spLocks noGrp="1"/>
          </p:cNvSpPr>
          <p:nvPr>
            <p:ph type="title"/>
          </p:nvPr>
        </p:nvSpPr>
        <p:spPr>
          <a:xfrm>
            <a:off x="1173481" y="29809"/>
            <a:ext cx="9692640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/>
              <a:t>Komentiranje rezultata</a:t>
            </a:r>
            <a:endParaRPr/>
          </a:p>
        </p:txBody>
      </p:sp>
      <p:pic>
        <p:nvPicPr>
          <p:cNvPr id="433" name="Google Shape;433;p67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838201" y="1463514"/>
            <a:ext cx="5181600" cy="2760198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34" name="Google Shape;434;p67"/>
          <p:cNvPicPr preferRelativeResize="0">
            <a:picLocks noGrp="1"/>
          </p:cNvPicPr>
          <p:nvPr>
            <p:ph type="body" idx="2"/>
          </p:nvPr>
        </p:nvPicPr>
        <p:blipFill rotWithShape="1">
          <a:blip r:embed="rId4">
            <a:alphaModFix/>
          </a:blip>
          <a:srcRect/>
          <a:stretch/>
        </p:blipFill>
        <p:spPr>
          <a:xfrm>
            <a:off x="6096000" y="1486535"/>
            <a:ext cx="5181600" cy="4274578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35" name="Google Shape;435;p67"/>
          <p:cNvSpPr txBox="1"/>
          <p:nvPr/>
        </p:nvSpPr>
        <p:spPr>
          <a:xfrm>
            <a:off x="838200" y="4331855"/>
            <a:ext cx="5181601" cy="1754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r nam je signifikantan i iznosi 0.8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-"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</a:t>
            </a:r>
            <a:r>
              <a:rPr lang="en-US" sz="1400" b="0" i="0" u="none" strike="noStrike" cap="none" baseline="30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korigirani nam iznosi 0.6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-"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 prosjeku se cijena kvadrata stana poveća za 36 €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-"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 4. mjesecu 2023. očekujemo prosječnu cijenu kvadrata od 2734+13*36= 3211€ sa standardnom devijacijom od 101€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" name="Google Shape;440;p68" descr="Chart, line char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7589" y="0"/>
            <a:ext cx="10132662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" name="Google Shape;441;p6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57589" y="2165350"/>
            <a:ext cx="2685708" cy="17439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69"/>
          <p:cNvSpPr txBox="1"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Schoolbook"/>
              <a:buNone/>
            </a:pPr>
            <a:r>
              <a:rPr lang="en-US" sz="4000"/>
              <a:t>ANALIZA OPISA OGLASA</a:t>
            </a:r>
            <a:endParaRPr/>
          </a:p>
        </p:txBody>
      </p:sp>
      <p:sp>
        <p:nvSpPr>
          <p:cNvPr id="447" name="Google Shape;447;p69"/>
          <p:cNvSpPr>
            <a:spLocks noGrp="1"/>
          </p:cNvSpPr>
          <p:nvPr>
            <p:ph type="pic" idx="2"/>
          </p:nvPr>
        </p:nvSpPr>
        <p:spPr>
          <a:xfrm>
            <a:off x="0" y="0"/>
            <a:ext cx="11292840" cy="5128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sp>
      <p:sp>
        <p:nvSpPr>
          <p:cNvPr id="448" name="Google Shape;448;p69"/>
          <p:cNvSpPr txBox="1">
            <a:spLocks noGrp="1"/>
          </p:cNvSpPr>
          <p:nvPr>
            <p:ph type="body" idx="1"/>
          </p:nvPr>
        </p:nvSpPr>
        <p:spPr>
          <a:xfrm>
            <a:off x="914400" y="6108589"/>
            <a:ext cx="9982200" cy="597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40"/>
              <a:buNone/>
            </a:pPr>
            <a:endParaRPr/>
          </a:p>
        </p:txBody>
      </p:sp>
      <p:pic>
        <p:nvPicPr>
          <p:cNvPr id="449" name="Google Shape;449;p69"/>
          <p:cNvPicPr preferRelativeResize="0"/>
          <p:nvPr/>
        </p:nvPicPr>
        <p:blipFill rotWithShape="1">
          <a:blip r:embed="rId3">
            <a:alphaModFix/>
          </a:blip>
          <a:srcRect b="9164"/>
          <a:stretch/>
        </p:blipFill>
        <p:spPr>
          <a:xfrm>
            <a:off x="20" y="10"/>
            <a:ext cx="11292820" cy="51289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70"/>
          <p:cNvSpPr txBox="1">
            <a:spLocks noGrp="1"/>
          </p:cNvSpPr>
          <p:nvPr>
            <p:ph type="title"/>
          </p:nvPr>
        </p:nvSpPr>
        <p:spPr>
          <a:xfrm>
            <a:off x="1261872" y="365760"/>
            <a:ext cx="9692640" cy="9211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4800"/>
              <a:t>Plan</a:t>
            </a:r>
            <a:endParaRPr/>
          </a:p>
        </p:txBody>
      </p:sp>
      <p:sp>
        <p:nvSpPr>
          <p:cNvPr id="455" name="Google Shape;455;p70"/>
          <p:cNvSpPr txBox="1">
            <a:spLocks noGrp="1"/>
          </p:cNvSpPr>
          <p:nvPr>
            <p:ph type="body" idx="1"/>
          </p:nvPr>
        </p:nvSpPr>
        <p:spPr>
          <a:xfrm>
            <a:off x="1261872" y="1888066"/>
            <a:ext cx="8595360" cy="4292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14350" indent="-514350">
              <a:buSzPts val="3200"/>
              <a:buFont typeface="+mj-lt"/>
              <a:buAutoNum type="arabicPeriod"/>
            </a:pPr>
            <a:r>
              <a:rPr lang="en-US" sz="3200" dirty="0" err="1"/>
              <a:t>Analiza</a:t>
            </a:r>
            <a:r>
              <a:rPr lang="en-US" sz="3200" dirty="0"/>
              <a:t> </a:t>
            </a:r>
            <a:r>
              <a:rPr lang="en-US" sz="3200" dirty="0" err="1"/>
              <a:t>kako</a:t>
            </a:r>
            <a:r>
              <a:rPr lang="en-US" sz="3200" dirty="0"/>
              <a:t> </a:t>
            </a:r>
            <a:r>
              <a:rPr lang="en-US" sz="3200" dirty="0" err="1"/>
              <a:t>broj</a:t>
            </a:r>
            <a:r>
              <a:rPr lang="en-US" sz="3200" dirty="0"/>
              <a:t> </a:t>
            </a:r>
            <a:r>
              <a:rPr lang="en-US" sz="3200" dirty="0" err="1"/>
              <a:t>riječi</a:t>
            </a:r>
            <a:r>
              <a:rPr lang="en-US" sz="3200" dirty="0"/>
              <a:t> u </a:t>
            </a:r>
            <a:r>
              <a:rPr lang="en-US" sz="3200" dirty="0" err="1"/>
              <a:t>opisu</a:t>
            </a:r>
            <a:r>
              <a:rPr lang="en-US" sz="3200" dirty="0"/>
              <a:t> </a:t>
            </a:r>
            <a:r>
              <a:rPr lang="en-US" sz="3200" dirty="0" err="1"/>
              <a:t>oglasu</a:t>
            </a:r>
            <a:r>
              <a:rPr lang="en-US" sz="3200" dirty="0"/>
              <a:t> </a:t>
            </a:r>
            <a:r>
              <a:rPr lang="en-US" sz="3200" dirty="0" err="1"/>
              <a:t>utječe</a:t>
            </a:r>
            <a:r>
              <a:rPr lang="en-US" sz="3200" dirty="0"/>
              <a:t> </a:t>
            </a:r>
            <a:r>
              <a:rPr lang="en-US" sz="3200" dirty="0" err="1"/>
              <a:t>na</a:t>
            </a:r>
            <a:r>
              <a:rPr lang="en-US" sz="3200" dirty="0"/>
              <a:t> </a:t>
            </a:r>
            <a:r>
              <a:rPr lang="en-US" sz="3200" dirty="0" err="1"/>
              <a:t>cijenu</a:t>
            </a:r>
            <a:r>
              <a:rPr lang="en-US" sz="3200" dirty="0"/>
              <a:t> </a:t>
            </a:r>
            <a:r>
              <a:rPr lang="en-US" sz="3200" dirty="0" err="1"/>
              <a:t>stana</a:t>
            </a:r>
            <a:endParaRPr dirty="0"/>
          </a:p>
          <a:p>
            <a:pPr marL="717550" indent="-514350">
              <a:buSzPts val="3200"/>
              <a:buFont typeface="+mj-lt"/>
              <a:buAutoNum type="arabicPeriod"/>
            </a:pPr>
            <a:endParaRPr sz="3200" dirty="0"/>
          </a:p>
          <a:p>
            <a:pPr marL="514350" indent="-514350">
              <a:buSzPts val="3200"/>
              <a:buFont typeface="+mj-lt"/>
              <a:buAutoNum type="arabicPeriod"/>
            </a:pPr>
            <a:r>
              <a:rPr lang="en-US" sz="3200" dirty="0" err="1"/>
              <a:t>Promatranje</a:t>
            </a:r>
            <a:r>
              <a:rPr lang="en-US" sz="3200" dirty="0"/>
              <a:t> </a:t>
            </a:r>
            <a:r>
              <a:rPr lang="en-US" sz="3200" dirty="0" err="1"/>
              <a:t>kako</a:t>
            </a:r>
            <a:r>
              <a:rPr lang="en-US" sz="3200" dirty="0"/>
              <a:t> </a:t>
            </a:r>
            <a:r>
              <a:rPr lang="en-US" sz="3200" dirty="0" err="1"/>
              <a:t>pojava</a:t>
            </a:r>
            <a:r>
              <a:rPr lang="en-US" sz="3200" dirty="0"/>
              <a:t> </a:t>
            </a:r>
            <a:r>
              <a:rPr lang="en-US" sz="3200" dirty="0" err="1"/>
              <a:t>određenih</a:t>
            </a:r>
            <a:r>
              <a:rPr lang="en-US" sz="3200" dirty="0"/>
              <a:t> </a:t>
            </a:r>
            <a:r>
              <a:rPr lang="en-US" sz="3200" dirty="0" err="1"/>
              <a:t>riječi</a:t>
            </a:r>
            <a:r>
              <a:rPr lang="en-US" sz="3200" dirty="0"/>
              <a:t> u </a:t>
            </a:r>
            <a:r>
              <a:rPr lang="en-US" sz="3200" dirty="0" err="1"/>
              <a:t>oglasu</a:t>
            </a:r>
            <a:r>
              <a:rPr lang="en-US" sz="3200" dirty="0"/>
              <a:t> </a:t>
            </a:r>
            <a:r>
              <a:rPr lang="en-US" sz="3200" dirty="0" err="1"/>
              <a:t>utječe</a:t>
            </a:r>
            <a:r>
              <a:rPr lang="en-US" sz="3200" dirty="0"/>
              <a:t> </a:t>
            </a:r>
            <a:r>
              <a:rPr lang="en-US" sz="3200" dirty="0" err="1"/>
              <a:t>na</a:t>
            </a:r>
            <a:r>
              <a:rPr lang="en-US" sz="3200" dirty="0"/>
              <a:t> </a:t>
            </a:r>
            <a:r>
              <a:rPr lang="en-US" sz="3200" dirty="0" err="1"/>
              <a:t>cijenu</a:t>
            </a:r>
            <a:r>
              <a:rPr lang="en-US" sz="3200" dirty="0"/>
              <a:t> </a:t>
            </a:r>
            <a:r>
              <a:rPr lang="en-US" sz="3200" dirty="0" err="1"/>
              <a:t>stana</a:t>
            </a:r>
            <a:endParaRPr dirty="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71"/>
          <p:cNvSpPr txBox="1">
            <a:spLocks noGrp="1"/>
          </p:cNvSpPr>
          <p:nvPr>
            <p:ph type="title"/>
          </p:nvPr>
        </p:nvSpPr>
        <p:spPr>
          <a:xfrm>
            <a:off x="1249680" y="2042161"/>
            <a:ext cx="9692640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/>
              <a:t>Analiza broja riječi u oglasima</a:t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72"/>
          <p:cNvSpPr txBox="1">
            <a:spLocks noGrp="1"/>
          </p:cNvSpPr>
          <p:nvPr>
            <p:ph type="title"/>
          </p:nvPr>
        </p:nvSpPr>
        <p:spPr>
          <a:xfrm>
            <a:off x="1261872" y="365760"/>
            <a:ext cx="9692640" cy="8873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4400"/>
              <a:t>Hipoteza</a:t>
            </a:r>
            <a:endParaRPr/>
          </a:p>
        </p:txBody>
      </p:sp>
      <p:sp>
        <p:nvSpPr>
          <p:cNvPr id="466" name="Google Shape;466;p72"/>
          <p:cNvSpPr txBox="1">
            <a:spLocks noGrp="1"/>
          </p:cNvSpPr>
          <p:nvPr>
            <p:ph type="body" idx="1"/>
          </p:nvPr>
        </p:nvSpPr>
        <p:spPr>
          <a:xfrm>
            <a:off x="701040" y="2243666"/>
            <a:ext cx="9692640" cy="4351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37160" lvl="0" indent="0" algn="l" rtl="0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SzPts val="1440"/>
              <a:buNone/>
            </a:pPr>
            <a:r>
              <a:rPr lang="en-US" sz="3200"/>
              <a:t>Postoji pozitivna korelacija između broja riječi u oglasu i cijene stana po m</a:t>
            </a:r>
            <a:r>
              <a:rPr lang="en-US" sz="3200" baseline="30000"/>
              <a:t>2</a:t>
            </a:r>
            <a:endParaRPr/>
          </a:p>
          <a:p>
            <a:pPr marL="137160" lvl="0" indent="0" algn="l" rtl="0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SzPts val="1440"/>
              <a:buNone/>
            </a:pPr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3"/>
          <p:cNvSpPr txBox="1">
            <a:spLocks noGrp="1"/>
          </p:cNvSpPr>
          <p:nvPr>
            <p:ph type="title"/>
          </p:nvPr>
        </p:nvSpPr>
        <p:spPr>
          <a:xfrm>
            <a:off x="1261872" y="365760"/>
            <a:ext cx="9692640" cy="811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4400"/>
              <a:t>Motivacija</a:t>
            </a:r>
            <a:endParaRPr/>
          </a:p>
        </p:txBody>
      </p:sp>
      <p:sp>
        <p:nvSpPr>
          <p:cNvPr id="472" name="Google Shape;472;p73"/>
          <p:cNvSpPr txBox="1">
            <a:spLocks noGrp="1"/>
          </p:cNvSpPr>
          <p:nvPr>
            <p:ph type="body" idx="1"/>
          </p:nvPr>
        </p:nvSpPr>
        <p:spPr>
          <a:xfrm>
            <a:off x="1261872" y="1439334"/>
            <a:ext cx="8595360" cy="47408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651510" lvl="0" indent="-514350" algn="l" rtl="0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SzPts val="2400"/>
              <a:buFont typeface="Arial"/>
              <a:buAutoNum type="arabicPeriod"/>
            </a:pPr>
            <a:r>
              <a:rPr lang="en-US" sz="2400" dirty="0" err="1"/>
              <a:t>Uređeniji</a:t>
            </a:r>
            <a:r>
              <a:rPr lang="en-US" sz="2400" dirty="0"/>
              <a:t> </a:t>
            </a:r>
            <a:r>
              <a:rPr lang="en-US" sz="2400" dirty="0" err="1"/>
              <a:t>stanovi</a:t>
            </a:r>
            <a:r>
              <a:rPr lang="en-US" sz="2400" dirty="0"/>
              <a:t> </a:t>
            </a:r>
            <a:r>
              <a:rPr lang="en-US" sz="2400" dirty="0" err="1"/>
              <a:t>će</a:t>
            </a:r>
            <a:r>
              <a:rPr lang="en-US" sz="2400" dirty="0"/>
              <a:t> </a:t>
            </a:r>
            <a:r>
              <a:rPr lang="en-US" sz="2400" dirty="0" err="1"/>
              <a:t>imati</a:t>
            </a:r>
            <a:r>
              <a:rPr lang="en-US" sz="2400" dirty="0"/>
              <a:t> </a:t>
            </a:r>
            <a:r>
              <a:rPr lang="en-US" sz="2400" dirty="0" err="1"/>
              <a:t>više</a:t>
            </a:r>
            <a:r>
              <a:rPr lang="en-US" sz="2400" dirty="0"/>
              <a:t> za </a:t>
            </a:r>
            <a:r>
              <a:rPr lang="en-US" sz="2400" dirty="0" err="1"/>
              <a:t>napisati</a:t>
            </a:r>
            <a:r>
              <a:rPr lang="en-US" sz="2400" dirty="0"/>
              <a:t> u </a:t>
            </a:r>
            <a:r>
              <a:rPr lang="en-US" sz="2400" dirty="0" err="1"/>
              <a:t>opisu</a:t>
            </a:r>
            <a:endParaRPr dirty="0"/>
          </a:p>
          <a:p>
            <a:pPr marL="829310" lvl="0" indent="-514350" algn="l" rtl="0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SzPts val="2800"/>
              <a:buFont typeface="+mj-lt"/>
              <a:buAutoNum type="arabicPeriod"/>
            </a:pPr>
            <a:endParaRPr sz="2800" dirty="0"/>
          </a:p>
          <a:p>
            <a:pPr marL="829310" lvl="0" indent="-514350" algn="l" rtl="0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SzPts val="2800"/>
              <a:buFont typeface="+mj-lt"/>
              <a:buAutoNum type="arabicPeriod"/>
            </a:pPr>
            <a:endParaRPr sz="2800" dirty="0"/>
          </a:p>
          <a:p>
            <a:pPr marL="829310" lvl="0" indent="-514350" algn="l" rtl="0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SzPts val="2800"/>
              <a:buFont typeface="+mj-lt"/>
              <a:buAutoNum type="arabicPeriod"/>
            </a:pPr>
            <a:endParaRPr sz="2800" dirty="0"/>
          </a:p>
          <a:p>
            <a:pPr marL="829310" lvl="0" indent="-514350" algn="l" rtl="0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SzPts val="2800"/>
              <a:buFont typeface="+mj-lt"/>
              <a:buAutoNum type="arabicPeriod"/>
            </a:pPr>
            <a:endParaRPr sz="2800" dirty="0"/>
          </a:p>
          <a:p>
            <a:pPr marL="829310" lvl="0" indent="-514350" algn="l" rtl="0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SzPts val="2800"/>
              <a:buFont typeface="+mj-lt"/>
              <a:buAutoNum type="arabicPeriod"/>
            </a:pPr>
            <a:endParaRPr sz="2800" dirty="0"/>
          </a:p>
          <a:p>
            <a:pPr marL="651510" lvl="0" indent="-514350" algn="l" rtl="0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SzPts val="2400"/>
              <a:buFont typeface="Arial"/>
              <a:buAutoNum type="arabicPeriod"/>
            </a:pPr>
            <a:r>
              <a:rPr lang="en-US" sz="2400" dirty="0" err="1"/>
              <a:t>Ako</a:t>
            </a:r>
            <a:r>
              <a:rPr lang="en-US" sz="2400" dirty="0"/>
              <a:t> se </a:t>
            </a:r>
            <a:r>
              <a:rPr lang="en-US" sz="2400" dirty="0" err="1"/>
              <a:t>vlasnik</a:t>
            </a:r>
            <a:r>
              <a:rPr lang="en-US" sz="2400" dirty="0"/>
              <a:t> </a:t>
            </a:r>
            <a:r>
              <a:rPr lang="en-US" sz="2400" dirty="0" err="1"/>
              <a:t>više</a:t>
            </a:r>
            <a:r>
              <a:rPr lang="en-US" sz="2400" dirty="0"/>
              <a:t> </a:t>
            </a:r>
            <a:r>
              <a:rPr lang="en-US" sz="2400" dirty="0" err="1"/>
              <a:t>potrudio</a:t>
            </a:r>
            <a:r>
              <a:rPr lang="en-US" sz="2400" dirty="0"/>
              <a:t> </a:t>
            </a:r>
            <a:r>
              <a:rPr lang="en-US" sz="2400" dirty="0" err="1"/>
              <a:t>oko</a:t>
            </a:r>
            <a:r>
              <a:rPr lang="en-US" sz="2400" dirty="0"/>
              <a:t> </a:t>
            </a:r>
            <a:r>
              <a:rPr lang="en-US" sz="2400" dirty="0" err="1"/>
              <a:t>oglasa</a:t>
            </a:r>
            <a:r>
              <a:rPr lang="en-US" sz="2400" dirty="0"/>
              <a:t> </a:t>
            </a:r>
            <a:r>
              <a:rPr lang="en-US" sz="2400" dirty="0" err="1"/>
              <a:t>onda</a:t>
            </a:r>
            <a:r>
              <a:rPr lang="en-US" sz="2400" dirty="0"/>
              <a:t> </a:t>
            </a:r>
            <a:r>
              <a:rPr lang="en-US" sz="2400" dirty="0" err="1"/>
              <a:t>će</a:t>
            </a:r>
            <a:r>
              <a:rPr lang="en-US" sz="2400" dirty="0"/>
              <a:t> </a:t>
            </a:r>
            <a:r>
              <a:rPr lang="en-US" sz="2400" dirty="0" err="1"/>
              <a:t>povećati</a:t>
            </a:r>
            <a:r>
              <a:rPr lang="en-US" sz="2400" dirty="0"/>
              <a:t> </a:t>
            </a:r>
            <a:r>
              <a:rPr lang="en-US" sz="2400" dirty="0" err="1"/>
              <a:t>cijenu</a:t>
            </a:r>
            <a:r>
              <a:rPr lang="en-US" sz="2400" dirty="0"/>
              <a:t> </a:t>
            </a:r>
            <a:r>
              <a:rPr lang="en-US" sz="2400" dirty="0" err="1"/>
              <a:t>stana</a:t>
            </a:r>
            <a:endParaRPr dirty="0"/>
          </a:p>
          <a:p>
            <a:pPr marL="829310" lvl="0" indent="-514350" algn="l" rtl="0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SzPts val="2800"/>
              <a:buFont typeface="+mj-lt"/>
              <a:buAutoNum type="arabicPeriod"/>
            </a:pPr>
            <a:endParaRPr sz="2800" dirty="0"/>
          </a:p>
          <a:p>
            <a:pPr marL="594360" lvl="0" indent="-342900" algn="l" rtl="0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SzPts val="1800"/>
              <a:buFont typeface="+mj-lt"/>
              <a:buAutoNum type="arabicPeriod"/>
            </a:pPr>
            <a:endParaRPr dirty="0"/>
          </a:p>
        </p:txBody>
      </p:sp>
      <p:pic>
        <p:nvPicPr>
          <p:cNvPr id="473" name="Google Shape;473;p73" descr="Shrek's House Exterior - YouTub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80281" y="2252011"/>
            <a:ext cx="3360628" cy="2520471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" name="Google Shape;474;p73" descr="A picture containing outdoor, building, bastion, several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08192" y="2168764"/>
            <a:ext cx="2129875" cy="28398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74"/>
          <p:cNvSpPr txBox="1">
            <a:spLocks noGrp="1"/>
          </p:cNvSpPr>
          <p:nvPr>
            <p:ph type="title"/>
          </p:nvPr>
        </p:nvSpPr>
        <p:spPr>
          <a:xfrm>
            <a:off x="1261872" y="365760"/>
            <a:ext cx="9692640" cy="10143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Kod</a:t>
            </a:r>
            <a:endParaRPr/>
          </a:p>
        </p:txBody>
      </p:sp>
      <p:pic>
        <p:nvPicPr>
          <p:cNvPr id="480" name="Google Shape;480;p74" descr="Tabl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80960" y="3502281"/>
            <a:ext cx="9023461" cy="2989959"/>
          </a:xfrm>
          <a:prstGeom prst="rect">
            <a:avLst/>
          </a:prstGeom>
          <a:noFill/>
          <a:ln>
            <a:noFill/>
          </a:ln>
        </p:spPr>
      </p:pic>
      <p:pic>
        <p:nvPicPr>
          <p:cNvPr id="481" name="Google Shape;481;p74" descr="Text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82478" y="1526796"/>
            <a:ext cx="9416677" cy="16965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6" name="Google Shape;486;p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5029" y="0"/>
            <a:ext cx="12028856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rgbClr val="34343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5" name="Google Shape;145;p6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2307399" y="-236210"/>
            <a:ext cx="7565805" cy="79431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" name="Google Shape;491;p77" descr="Text, lette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9952" y="2709604"/>
            <a:ext cx="6353851" cy="2602500"/>
          </a:xfrm>
          <a:prstGeom prst="rect">
            <a:avLst/>
          </a:prstGeom>
          <a:solidFill>
            <a:srgbClr val="ECECEC"/>
          </a:solidFill>
          <a:ln w="8890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492" name="Google Shape;492;p77"/>
          <p:cNvSpPr txBox="1"/>
          <p:nvPr/>
        </p:nvSpPr>
        <p:spPr>
          <a:xfrm>
            <a:off x="2408805" y="289732"/>
            <a:ext cx="6200736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Test značajnosti korelacije</a:t>
            </a:r>
            <a:endParaRPr/>
          </a:p>
        </p:txBody>
      </p:sp>
      <p:sp>
        <p:nvSpPr>
          <p:cNvPr id="493" name="Google Shape;493;p77"/>
          <p:cNvSpPr txBox="1"/>
          <p:nvPr/>
        </p:nvSpPr>
        <p:spPr>
          <a:xfrm>
            <a:off x="630606" y="5752660"/>
            <a:ext cx="2965877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 – vrijednost &lt; 0.05</a:t>
            </a:r>
            <a:endParaRPr/>
          </a:p>
        </p:txBody>
      </p:sp>
      <p:cxnSp>
        <p:nvCxnSpPr>
          <p:cNvPr id="494" name="Google Shape;494;p77"/>
          <p:cNvCxnSpPr/>
          <p:nvPr/>
        </p:nvCxnSpPr>
        <p:spPr>
          <a:xfrm>
            <a:off x="3790192" y="5993427"/>
            <a:ext cx="1182848" cy="0"/>
          </a:xfrm>
          <a:prstGeom prst="straightConnector1">
            <a:avLst/>
          </a:prstGeom>
          <a:noFill/>
          <a:ln w="38100" cap="flat" cmpd="sng">
            <a:solidFill>
              <a:srgbClr val="6B6B7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95" name="Google Shape;495;p77"/>
          <p:cNvSpPr txBox="1"/>
          <p:nvPr/>
        </p:nvSpPr>
        <p:spPr>
          <a:xfrm>
            <a:off x="5166749" y="5752659"/>
            <a:ext cx="357020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Odbacivanje H</a:t>
            </a:r>
            <a:r>
              <a:rPr lang="en-US" sz="2400" b="0" i="0" u="none" strike="noStrike" cap="none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hipoteze</a:t>
            </a:r>
            <a:endParaRPr/>
          </a:p>
        </p:txBody>
      </p:sp>
      <p:pic>
        <p:nvPicPr>
          <p:cNvPr id="496" name="Google Shape;496;p77" descr="What is strong or weak correlation? - Quora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061200" y="2065190"/>
            <a:ext cx="5130800" cy="3467192"/>
          </a:xfrm>
          <a:prstGeom prst="rect">
            <a:avLst/>
          </a:prstGeom>
          <a:noFill/>
          <a:ln>
            <a:noFill/>
          </a:ln>
        </p:spPr>
      </p:pic>
      <p:sp>
        <p:nvSpPr>
          <p:cNvPr id="497" name="Google Shape;497;p77"/>
          <p:cNvSpPr txBox="1"/>
          <p:nvPr/>
        </p:nvSpPr>
        <p:spPr>
          <a:xfrm>
            <a:off x="335550" y="1438100"/>
            <a:ext cx="81198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</a:t>
            </a:r>
            <a:r>
              <a:rPr lang="en-US" sz="2400" b="0" i="0" u="none" strike="noStrike" cap="none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: Koeficijent linearne korelacije je manji ili jednak nuli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</a:t>
            </a:r>
            <a:r>
              <a:rPr lang="en-US" sz="2400" b="0" i="0" u="none" strike="noStrike" cap="none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: Koeficijent linearne korelacije je veći od nula </a:t>
            </a:r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78"/>
          <p:cNvSpPr txBox="1"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Zaključak</a:t>
            </a:r>
            <a:endParaRPr/>
          </a:p>
        </p:txBody>
      </p:sp>
      <p:sp>
        <p:nvSpPr>
          <p:cNvPr id="503" name="Google Shape;503;p78"/>
          <p:cNvSpPr txBox="1">
            <a:spLocks noGrp="1"/>
          </p:cNvSpPr>
          <p:nvPr>
            <p:ph type="body" idx="1"/>
          </p:nvPr>
        </p:nvSpPr>
        <p:spPr>
          <a:xfrm>
            <a:off x="838200" y="3092363"/>
            <a:ext cx="10515600" cy="816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SzPts val="1440"/>
              <a:buNone/>
            </a:pPr>
            <a:r>
              <a:rPr lang="en-US" sz="3200"/>
              <a:t>Uz razinu značajnosti od 5% postoji slaba pozitivna korelacija između cijene po m</a:t>
            </a:r>
            <a:r>
              <a:rPr lang="en-US" sz="3200" baseline="30000"/>
              <a:t>2</a:t>
            </a:r>
            <a:r>
              <a:rPr lang="en-US" sz="3200"/>
              <a:t> i broja riječi u oglasu</a:t>
            </a:r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79"/>
          <p:cNvSpPr txBox="1"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Analiza kako utječu određene riječi na cijenu oglasa</a:t>
            </a:r>
            <a:endParaRPr/>
          </a:p>
        </p:txBody>
      </p:sp>
      <p:sp>
        <p:nvSpPr>
          <p:cNvPr id="509" name="Google Shape;509;p79"/>
          <p:cNvSpPr txBox="1"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20040" algn="l" rtl="0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SzPts val="3000"/>
              <a:buFont typeface="Arial"/>
              <a:buChar char="•"/>
            </a:pPr>
            <a:r>
              <a:rPr lang="en-US" sz="2000"/>
              <a:t>Hipoteza : </a:t>
            </a:r>
            <a:endParaRPr/>
          </a:p>
          <a:p>
            <a:pPr marL="914400" lvl="1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2000"/>
              <a:buFont typeface="Noto Sans Symbols"/>
              <a:buChar char="▪"/>
            </a:pPr>
            <a:r>
              <a:rPr lang="en-US" sz="2000"/>
              <a:t>Postoji razlika u prosječnoj cijeni kvadrata između oglasa koji sadrže određene riječi (npr. more, parking) od oglasa koji ne sadrže te riječi</a:t>
            </a:r>
            <a:endParaRPr/>
          </a:p>
          <a:p>
            <a:pPr marL="457200" lvl="0" indent="-193040" algn="l" rtl="0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SzPts val="2000"/>
              <a:buFont typeface="Arial"/>
              <a:buNone/>
            </a:pPr>
            <a:endParaRPr sz="2000"/>
          </a:p>
          <a:p>
            <a:pPr marL="457200" lvl="0" indent="-320040" algn="l" rtl="0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SzPts val="3000"/>
              <a:buChar char="•"/>
            </a:pPr>
            <a:r>
              <a:rPr lang="en-US" sz="2000"/>
              <a:t>Motivacija :</a:t>
            </a:r>
            <a:endParaRPr/>
          </a:p>
          <a:p>
            <a:pPr marL="914400" lvl="1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2000"/>
              <a:buFont typeface="Noto Sans Symbols"/>
              <a:buChar char="▪"/>
            </a:pPr>
            <a:r>
              <a:rPr lang="en-US" sz="2000"/>
              <a:t>Želja za promatranje razlike u cijenama kvadrata između oglasa koji imaju neko specifično svojstvo (npr. imaju parking) te oglasa koji nemaju to svojstvo</a:t>
            </a:r>
            <a:endParaRPr/>
          </a:p>
          <a:p>
            <a:pPr marL="914400" lvl="1" indent="-215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2000"/>
              <a:buFont typeface="Arial"/>
              <a:buNone/>
            </a:pPr>
            <a:endParaRPr sz="2000"/>
          </a:p>
          <a:p>
            <a:pPr marL="914400" lvl="1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2000"/>
              <a:buFont typeface="Noto Sans Symbols"/>
              <a:buChar char="▪"/>
            </a:pPr>
            <a:r>
              <a:rPr lang="en-US" sz="2000"/>
              <a:t>Jedini način za provjeru egzistencije specifičnog svojstva je provjera egzistencije naziva tog svojstva u opisu</a:t>
            </a:r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5" name="Google Shape;515;p80" descr="Graphical user interface, text, application, email&#10;&#10;Description automatically generated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52623" y="1130027"/>
            <a:ext cx="6652022" cy="5571067"/>
          </a:xfrm>
          <a:prstGeom prst="rect">
            <a:avLst/>
          </a:prstGeom>
          <a:solidFill>
            <a:srgbClr val="ECECEC"/>
          </a:solidFill>
          <a:ln w="8890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516" name="Google Shape;516;p80"/>
          <p:cNvSpPr txBox="1"/>
          <p:nvPr/>
        </p:nvSpPr>
        <p:spPr>
          <a:xfrm>
            <a:off x="3168242" y="251670"/>
            <a:ext cx="5855516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Najfrekventnije riječi</a:t>
            </a:r>
            <a:endParaRPr/>
          </a:p>
        </p:txBody>
      </p:sp>
      <p:pic>
        <p:nvPicPr>
          <p:cNvPr id="517" name="Google Shape;517;p80" descr="Table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307908" y="1130027"/>
            <a:ext cx="2026592" cy="5363897"/>
          </a:xfrm>
          <a:prstGeom prst="rect">
            <a:avLst/>
          </a:prstGeom>
          <a:noFill/>
          <a:ln>
            <a:noFill/>
          </a:ln>
        </p:spPr>
      </p:pic>
      <p:pic>
        <p:nvPicPr>
          <p:cNvPr id="518" name="Google Shape;518;p80" descr="Table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334500" y="1130026"/>
            <a:ext cx="1961947" cy="53638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1"/>
          <p:cNvSpPr txBox="1">
            <a:spLocks noGrp="1"/>
          </p:cNvSpPr>
          <p:nvPr>
            <p:ph type="title"/>
          </p:nvPr>
        </p:nvSpPr>
        <p:spPr>
          <a:xfrm>
            <a:off x="364067" y="247227"/>
            <a:ext cx="10930466" cy="811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4000"/>
              <a:t>Stvaranje grafova za analizu određenih riječi</a:t>
            </a:r>
            <a:endParaRPr/>
          </a:p>
        </p:txBody>
      </p:sp>
      <p:pic>
        <p:nvPicPr>
          <p:cNvPr id="524" name="Google Shape;524;p81" descr="Graphical user interface, text, applicati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92530" y="1753722"/>
            <a:ext cx="9206939" cy="4390703"/>
          </a:xfrm>
          <a:prstGeom prst="rect">
            <a:avLst/>
          </a:prstGeom>
          <a:solidFill>
            <a:srgbClr val="ECECEC"/>
          </a:solidFill>
          <a:ln w="8890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9" name="Google Shape;529;p8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83300" y="3422650"/>
            <a:ext cx="25400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0" name="Google Shape;530;p82" descr="Application, table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114254" y="318425"/>
            <a:ext cx="7234845" cy="59617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5" name="Google Shape;535;p8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0" name="Google Shape;540;p84" descr="Text, lette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8419" y="2844562"/>
            <a:ext cx="7734300" cy="2946400"/>
          </a:xfrm>
          <a:prstGeom prst="rect">
            <a:avLst/>
          </a:prstGeom>
          <a:solidFill>
            <a:srgbClr val="ECECEC"/>
          </a:solidFill>
          <a:ln w="8890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541" name="Google Shape;541;p84"/>
          <p:cNvSpPr txBox="1"/>
          <p:nvPr/>
        </p:nvSpPr>
        <p:spPr>
          <a:xfrm>
            <a:off x="8474768" y="2967335"/>
            <a:ext cx="29736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p-vrijednost &lt; 0.05</a:t>
            </a:r>
            <a:endParaRPr/>
          </a:p>
        </p:txBody>
      </p:sp>
      <p:sp>
        <p:nvSpPr>
          <p:cNvPr id="542" name="Google Shape;542;p84"/>
          <p:cNvSpPr txBox="1"/>
          <p:nvPr/>
        </p:nvSpPr>
        <p:spPr>
          <a:xfrm>
            <a:off x="8750099" y="4466478"/>
            <a:ext cx="2973482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Odbacivanje H</a:t>
            </a:r>
            <a:r>
              <a:rPr lang="en-US" sz="2400" b="0" i="0" u="none" strike="noStrike" cap="none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hipoteze </a:t>
            </a:r>
            <a:endParaRPr/>
          </a:p>
        </p:txBody>
      </p:sp>
      <p:cxnSp>
        <p:nvCxnSpPr>
          <p:cNvPr id="543" name="Google Shape;543;p84"/>
          <p:cNvCxnSpPr/>
          <p:nvPr/>
        </p:nvCxnSpPr>
        <p:spPr>
          <a:xfrm>
            <a:off x="9961496" y="3429000"/>
            <a:ext cx="0" cy="991312"/>
          </a:xfrm>
          <a:prstGeom prst="straightConnector1">
            <a:avLst/>
          </a:prstGeom>
          <a:noFill/>
          <a:ln w="38100" cap="flat" cmpd="sng">
            <a:solidFill>
              <a:srgbClr val="A7A7AB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544" name="Google Shape;544;p84"/>
          <p:cNvSpPr txBox="1"/>
          <p:nvPr/>
        </p:nvSpPr>
        <p:spPr>
          <a:xfrm>
            <a:off x="5264198" y="559275"/>
            <a:ext cx="16179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More</a:t>
            </a:r>
            <a:endParaRPr/>
          </a:p>
        </p:txBody>
      </p:sp>
      <p:sp>
        <p:nvSpPr>
          <p:cNvPr id="545" name="Google Shape;545;p84"/>
          <p:cNvSpPr txBox="1"/>
          <p:nvPr/>
        </p:nvSpPr>
        <p:spPr>
          <a:xfrm>
            <a:off x="550335" y="1497061"/>
            <a:ext cx="5469466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</a:t>
            </a:r>
            <a:r>
              <a:rPr lang="en-US" sz="2400" b="0" i="0" u="none" strike="noStrike" cap="none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: Razlika sredina je jednaka nuli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</a:t>
            </a:r>
            <a:r>
              <a:rPr lang="en-US" sz="2400" b="0" i="0" u="none" strike="noStrike" cap="none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: Razlika sredina je različita od nula</a:t>
            </a:r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0" name="Google Shape;550;p8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86"/>
          <p:cNvSpPr txBox="1"/>
          <p:nvPr/>
        </p:nvSpPr>
        <p:spPr>
          <a:xfrm>
            <a:off x="8355115" y="2964150"/>
            <a:ext cx="2973481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p-vrijednost &lt; 0.05</a:t>
            </a:r>
            <a:endParaRPr/>
          </a:p>
        </p:txBody>
      </p:sp>
      <p:cxnSp>
        <p:nvCxnSpPr>
          <p:cNvPr id="556" name="Google Shape;556;p86"/>
          <p:cNvCxnSpPr/>
          <p:nvPr/>
        </p:nvCxnSpPr>
        <p:spPr>
          <a:xfrm>
            <a:off x="9841855" y="3464389"/>
            <a:ext cx="0" cy="991312"/>
          </a:xfrm>
          <a:prstGeom prst="straightConnector1">
            <a:avLst/>
          </a:prstGeom>
          <a:noFill/>
          <a:ln w="38100" cap="flat" cmpd="sng">
            <a:solidFill>
              <a:srgbClr val="A7A7AB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557" name="Google Shape;557;p86"/>
          <p:cNvSpPr txBox="1"/>
          <p:nvPr/>
        </p:nvSpPr>
        <p:spPr>
          <a:xfrm>
            <a:off x="8468921" y="4494275"/>
            <a:ext cx="2973482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Odbacivanje H</a:t>
            </a:r>
            <a:r>
              <a:rPr lang="en-US" sz="2400" b="0" i="0" u="none" strike="noStrike" cap="none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hipoteze </a:t>
            </a:r>
            <a:endParaRPr/>
          </a:p>
        </p:txBody>
      </p:sp>
      <p:pic>
        <p:nvPicPr>
          <p:cNvPr id="558" name="Google Shape;558;p86" descr="Tex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5664" y="2857026"/>
            <a:ext cx="7493853" cy="2740470"/>
          </a:xfrm>
          <a:prstGeom prst="rect">
            <a:avLst/>
          </a:prstGeom>
          <a:solidFill>
            <a:srgbClr val="ECECEC"/>
          </a:solidFill>
          <a:ln w="8890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559" name="Google Shape;559;p86"/>
          <p:cNvSpPr txBox="1"/>
          <p:nvPr/>
        </p:nvSpPr>
        <p:spPr>
          <a:xfrm>
            <a:off x="5234124" y="552625"/>
            <a:ext cx="22125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Parking</a:t>
            </a:r>
            <a:endParaRPr/>
          </a:p>
        </p:txBody>
      </p:sp>
      <p:sp>
        <p:nvSpPr>
          <p:cNvPr id="560" name="Google Shape;560;p86"/>
          <p:cNvSpPr txBox="1"/>
          <p:nvPr/>
        </p:nvSpPr>
        <p:spPr>
          <a:xfrm>
            <a:off x="550335" y="1497061"/>
            <a:ext cx="5469466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</a:t>
            </a:r>
            <a:r>
              <a:rPr lang="en-US" sz="2400" b="0" i="0" u="none" strike="noStrike" cap="none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: Razlika sredina je jednaka nuli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</a:t>
            </a:r>
            <a:r>
              <a:rPr lang="en-US" sz="2400" b="0" i="0" u="none" strike="noStrike" cap="none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: Razlika sredina je različita od nula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474747"/>
            </a:gs>
            <a:gs pos="100000">
              <a:srgbClr val="262626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7"/>
          <p:cNvPicPr preferRelativeResize="0"/>
          <p:nvPr/>
        </p:nvPicPr>
        <p:blipFill rotWithShape="1">
          <a:blip r:embed="rId3">
            <a:alphaModFix/>
          </a:blip>
          <a:srcRect t="8611" r="3" b="7104"/>
          <a:stretch/>
        </p:blipFill>
        <p:spPr>
          <a:xfrm>
            <a:off x="20" y="9"/>
            <a:ext cx="4067476" cy="34283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7"/>
          <p:cNvPicPr preferRelativeResize="0"/>
          <p:nvPr/>
        </p:nvPicPr>
        <p:blipFill rotWithShape="1">
          <a:blip r:embed="rId4">
            <a:alphaModFix/>
          </a:blip>
          <a:srcRect l="5871" r="31566" b="-3"/>
          <a:stretch/>
        </p:blipFill>
        <p:spPr>
          <a:xfrm>
            <a:off x="20" y="3428312"/>
            <a:ext cx="4067476" cy="34296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7"/>
          <p:cNvPicPr preferRelativeResize="0"/>
          <p:nvPr/>
        </p:nvPicPr>
        <p:blipFill rotWithShape="1">
          <a:blip r:embed="rId5">
            <a:alphaModFix amt="24000"/>
          </a:blip>
          <a:srcRect l="15333" r="17957"/>
          <a:stretch/>
        </p:blipFill>
        <p:spPr>
          <a:xfrm>
            <a:off x="4057827" y="0"/>
            <a:ext cx="8133357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7"/>
          <p:cNvSpPr txBox="1">
            <a:spLocks noGrp="1"/>
          </p:cNvSpPr>
          <p:nvPr>
            <p:ph type="title"/>
          </p:nvPr>
        </p:nvSpPr>
        <p:spPr>
          <a:xfrm>
            <a:off x="4296860" y="1152059"/>
            <a:ext cx="7100711" cy="3050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Schoolbook"/>
              <a:buNone/>
            </a:pPr>
            <a:r>
              <a:rPr lang="en-US" sz="4800">
                <a:solidFill>
                  <a:schemeClr val="lt1"/>
                </a:solidFill>
              </a:rPr>
              <a:t>Kako smo analizirali nekretnine?</a:t>
            </a:r>
            <a:endParaRPr sz="5400">
              <a:solidFill>
                <a:schemeClr val="lt1"/>
              </a:solidFill>
            </a:endParaRPr>
          </a:p>
        </p:txBody>
      </p:sp>
      <p:sp>
        <p:nvSpPr>
          <p:cNvPr id="154" name="Google Shape;154;p7"/>
          <p:cNvSpPr/>
          <p:nvPr/>
        </p:nvSpPr>
        <p:spPr>
          <a:xfrm>
            <a:off x="10994571" y="2271077"/>
            <a:ext cx="806001" cy="4206725"/>
          </a:xfrm>
          <a:prstGeom prst="rect">
            <a:avLst/>
          </a:prstGeom>
          <a:solidFill>
            <a:schemeClr val="dk2">
              <a:alpha val="8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cxnSp>
        <p:nvCxnSpPr>
          <p:cNvPr id="155" name="Google Shape;155;p7"/>
          <p:cNvCxnSpPr/>
          <p:nvPr/>
        </p:nvCxnSpPr>
        <p:spPr>
          <a:xfrm rot="10800000">
            <a:off x="0" y="3429000"/>
            <a:ext cx="4064320" cy="0"/>
          </a:xfrm>
          <a:prstGeom prst="straightConnector1">
            <a:avLst/>
          </a:prstGeom>
          <a:noFill/>
          <a:ln w="101600" cap="flat" cmpd="sng">
            <a:solidFill>
              <a:srgbClr val="3F3F3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6" name="Google Shape;156;p7"/>
          <p:cNvCxnSpPr/>
          <p:nvPr/>
        </p:nvCxnSpPr>
        <p:spPr>
          <a:xfrm>
            <a:off x="4064319" y="-680"/>
            <a:ext cx="0" cy="6858003"/>
          </a:xfrm>
          <a:prstGeom prst="straightConnector1">
            <a:avLst/>
          </a:prstGeom>
          <a:noFill/>
          <a:ln w="101600" cap="flat" cmpd="sng">
            <a:solidFill>
              <a:srgbClr val="3F3F3F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5" name="Google Shape;565;p8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88"/>
          <p:cNvSpPr txBox="1"/>
          <p:nvPr/>
        </p:nvSpPr>
        <p:spPr>
          <a:xfrm>
            <a:off x="8549208" y="3022966"/>
            <a:ext cx="2973481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p-vrijednost &lt; 0.05</a:t>
            </a:r>
            <a:endParaRPr/>
          </a:p>
        </p:txBody>
      </p:sp>
      <p:cxnSp>
        <p:nvCxnSpPr>
          <p:cNvPr id="571" name="Google Shape;571;p88"/>
          <p:cNvCxnSpPr/>
          <p:nvPr/>
        </p:nvCxnSpPr>
        <p:spPr>
          <a:xfrm>
            <a:off x="10035948" y="3484631"/>
            <a:ext cx="0" cy="991312"/>
          </a:xfrm>
          <a:prstGeom prst="straightConnector1">
            <a:avLst/>
          </a:prstGeom>
          <a:noFill/>
          <a:ln w="38100" cap="flat" cmpd="sng">
            <a:solidFill>
              <a:srgbClr val="A7A7AB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572" name="Google Shape;572;p88"/>
          <p:cNvSpPr txBox="1"/>
          <p:nvPr/>
        </p:nvSpPr>
        <p:spPr>
          <a:xfrm>
            <a:off x="8380752" y="4475943"/>
            <a:ext cx="2880148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Odbacivanje H</a:t>
            </a:r>
            <a:r>
              <a:rPr lang="en-US" sz="2400" b="0" i="0" u="none" strike="noStrike" cap="none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hipoteze </a:t>
            </a:r>
            <a:endParaRPr/>
          </a:p>
        </p:txBody>
      </p:sp>
      <p:pic>
        <p:nvPicPr>
          <p:cNvPr id="573" name="Google Shape;573;p88" descr="Text, lette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0856" y="2906393"/>
            <a:ext cx="7357714" cy="2739445"/>
          </a:xfrm>
          <a:prstGeom prst="rect">
            <a:avLst/>
          </a:prstGeom>
          <a:solidFill>
            <a:srgbClr val="ECECEC"/>
          </a:solidFill>
          <a:ln w="8890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574" name="Google Shape;574;p88"/>
          <p:cNvSpPr txBox="1"/>
          <p:nvPr/>
        </p:nvSpPr>
        <p:spPr>
          <a:xfrm>
            <a:off x="5023502" y="460957"/>
            <a:ext cx="2517166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Prizemlje</a:t>
            </a:r>
            <a:endParaRPr/>
          </a:p>
        </p:txBody>
      </p:sp>
      <p:sp>
        <p:nvSpPr>
          <p:cNvPr id="575" name="Google Shape;575;p88"/>
          <p:cNvSpPr txBox="1"/>
          <p:nvPr/>
        </p:nvSpPr>
        <p:spPr>
          <a:xfrm>
            <a:off x="550335" y="1497061"/>
            <a:ext cx="5469466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</a:t>
            </a:r>
            <a:r>
              <a:rPr lang="en-US" sz="2400" b="0" i="0" u="none" strike="noStrike" cap="none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: Razlika sredina je jednaka nuli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</a:t>
            </a:r>
            <a:r>
              <a:rPr lang="en-US" sz="2400" b="0" i="0" u="none" strike="noStrike" cap="none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: Razlika sredina je različita od nula</a:t>
            </a:r>
            <a:endParaRPr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0" name="Google Shape;580;p8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90"/>
          <p:cNvSpPr txBox="1"/>
          <p:nvPr/>
        </p:nvSpPr>
        <p:spPr>
          <a:xfrm>
            <a:off x="8327017" y="3002724"/>
            <a:ext cx="287406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p-vrijednost &lt; 0.05</a:t>
            </a:r>
            <a:endParaRPr/>
          </a:p>
        </p:txBody>
      </p:sp>
      <p:cxnSp>
        <p:nvCxnSpPr>
          <p:cNvPr id="586" name="Google Shape;586;p90"/>
          <p:cNvCxnSpPr/>
          <p:nvPr/>
        </p:nvCxnSpPr>
        <p:spPr>
          <a:xfrm>
            <a:off x="9941192" y="3547605"/>
            <a:ext cx="0" cy="991312"/>
          </a:xfrm>
          <a:prstGeom prst="straightConnector1">
            <a:avLst/>
          </a:prstGeom>
          <a:noFill/>
          <a:ln w="38100" cap="flat" cmpd="sng">
            <a:solidFill>
              <a:srgbClr val="A7A7AB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587" name="Google Shape;587;p90"/>
          <p:cNvSpPr txBox="1"/>
          <p:nvPr/>
        </p:nvSpPr>
        <p:spPr>
          <a:xfrm>
            <a:off x="8327017" y="4538917"/>
            <a:ext cx="3221977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Odbacivanje H</a:t>
            </a:r>
            <a:r>
              <a:rPr lang="en-US" sz="2400" b="0" i="0" u="none" strike="noStrike" cap="none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hipoteze </a:t>
            </a:r>
            <a:endParaRPr/>
          </a:p>
        </p:txBody>
      </p:sp>
      <p:pic>
        <p:nvPicPr>
          <p:cNvPr id="588" name="Google Shape;588;p90" descr="Tex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5095" y="2711711"/>
            <a:ext cx="7583889" cy="2820761"/>
          </a:xfrm>
          <a:prstGeom prst="rect">
            <a:avLst/>
          </a:prstGeom>
          <a:solidFill>
            <a:srgbClr val="ECECEC"/>
          </a:solidFill>
          <a:ln w="8890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589" name="Google Shape;589;p90"/>
          <p:cNvSpPr txBox="1"/>
          <p:nvPr/>
        </p:nvSpPr>
        <p:spPr>
          <a:xfrm>
            <a:off x="5344023" y="394850"/>
            <a:ext cx="20184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Terasa</a:t>
            </a:r>
            <a:endParaRPr/>
          </a:p>
        </p:txBody>
      </p:sp>
      <p:sp>
        <p:nvSpPr>
          <p:cNvPr id="590" name="Google Shape;590;p90"/>
          <p:cNvSpPr txBox="1"/>
          <p:nvPr/>
        </p:nvSpPr>
        <p:spPr>
          <a:xfrm>
            <a:off x="550335" y="1497061"/>
            <a:ext cx="5469466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</a:t>
            </a:r>
            <a:r>
              <a:rPr lang="en-US" sz="2400" b="0" i="0" u="none" strike="noStrike" cap="none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: Razlika sredina je jednaka nuli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</a:t>
            </a:r>
            <a:r>
              <a:rPr lang="en-US" sz="2400" b="0" i="0" u="none" strike="noStrike" cap="none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: Razlika sredina je različita od nula</a:t>
            </a:r>
            <a:endParaRPr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1"/>
          <p:cNvSpPr txBox="1"/>
          <p:nvPr/>
        </p:nvSpPr>
        <p:spPr>
          <a:xfrm>
            <a:off x="7042103" y="1311967"/>
            <a:ext cx="3783300" cy="6771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l="-4349" t="-12959" r="-4679" b="-24079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596" name="Google Shape;596;p91"/>
          <p:cNvSpPr txBox="1"/>
          <p:nvPr/>
        </p:nvSpPr>
        <p:spPr>
          <a:xfrm>
            <a:off x="7032839" y="2805021"/>
            <a:ext cx="3498600" cy="6771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l="-4689" t="-10909" r="-6139" b="-23629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597" name="Google Shape;597;p91"/>
          <p:cNvSpPr txBox="1"/>
          <p:nvPr/>
        </p:nvSpPr>
        <p:spPr>
          <a:xfrm>
            <a:off x="7113990" y="4116289"/>
            <a:ext cx="3639600" cy="6771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l="-4879" t="-12959" r="-4529" b="-24079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598" name="Google Shape;598;p91"/>
          <p:cNvSpPr txBox="1"/>
          <p:nvPr/>
        </p:nvSpPr>
        <p:spPr>
          <a:xfrm>
            <a:off x="7032839" y="5452646"/>
            <a:ext cx="3801900" cy="6771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l="-4328" t="-12959" r="-4328" b="-24079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599" name="Google Shape;599;p91"/>
          <p:cNvSpPr txBox="1"/>
          <p:nvPr/>
        </p:nvSpPr>
        <p:spPr>
          <a:xfrm>
            <a:off x="7822779" y="850302"/>
            <a:ext cx="2222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Model za more</a:t>
            </a:r>
            <a:endParaRPr/>
          </a:p>
        </p:txBody>
      </p:sp>
      <p:sp>
        <p:nvSpPr>
          <p:cNvPr id="600" name="Google Shape;600;p91"/>
          <p:cNvSpPr txBox="1"/>
          <p:nvPr/>
        </p:nvSpPr>
        <p:spPr>
          <a:xfrm>
            <a:off x="7556676" y="2318880"/>
            <a:ext cx="275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Model za prizemlje</a:t>
            </a:r>
            <a:endParaRPr/>
          </a:p>
        </p:txBody>
      </p:sp>
      <p:sp>
        <p:nvSpPr>
          <p:cNvPr id="601" name="Google Shape;601;p91"/>
          <p:cNvSpPr txBox="1"/>
          <p:nvPr/>
        </p:nvSpPr>
        <p:spPr>
          <a:xfrm>
            <a:off x="7616791" y="4990981"/>
            <a:ext cx="2634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Model za parkirno</a:t>
            </a:r>
            <a:endParaRPr/>
          </a:p>
        </p:txBody>
      </p:sp>
      <p:sp>
        <p:nvSpPr>
          <p:cNvPr id="602" name="Google Shape;602;p91"/>
          <p:cNvSpPr txBox="1"/>
          <p:nvPr/>
        </p:nvSpPr>
        <p:spPr>
          <a:xfrm>
            <a:off x="7745831" y="3653137"/>
            <a:ext cx="2376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Model za terasu</a:t>
            </a:r>
            <a:endParaRPr/>
          </a:p>
        </p:txBody>
      </p:sp>
      <p:pic>
        <p:nvPicPr>
          <p:cNvPr id="603" name="Google Shape;603;p91" descr="Table&#10;&#10;Description automatically generated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06359" y="791527"/>
            <a:ext cx="5878187" cy="4999673"/>
          </a:xfrm>
          <a:prstGeom prst="rect">
            <a:avLst/>
          </a:prstGeom>
          <a:solidFill>
            <a:srgbClr val="ECECEC"/>
          </a:solidFill>
          <a:ln w="8890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92"/>
          <p:cNvSpPr txBox="1"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3600"/>
              <a:t>Interpretacija za riječi more, parking, prizemlje, terasa</a:t>
            </a:r>
            <a:endParaRPr/>
          </a:p>
        </p:txBody>
      </p:sp>
      <p:sp>
        <p:nvSpPr>
          <p:cNvPr id="609" name="Google Shape;609;p92"/>
          <p:cNvSpPr txBox="1"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70000" lnSpcReduction="20000"/>
          </a:bodyPr>
          <a:lstStyle/>
          <a:p>
            <a:pPr marL="457200" lvl="0" indent="-320040" algn="l" rtl="0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SzPct val="66359"/>
              <a:buChar char="•"/>
            </a:pPr>
            <a:r>
              <a:rPr lang="en-US" sz="3100"/>
              <a:t>Uz razinu značajnosti od </a:t>
            </a:r>
            <a:r>
              <a:rPr lang="en-US" sz="3100" b="1"/>
              <a:t>5</a:t>
            </a:r>
            <a:r>
              <a:rPr lang="en-US" sz="3100"/>
              <a:t>% zaključujemo da postoji razlika :</a:t>
            </a:r>
            <a:endParaRPr/>
          </a:p>
          <a:p>
            <a:pPr marL="914400" lvl="1" indent="-457200" algn="l" rtl="0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SzPct val="82949"/>
              <a:buFont typeface="Arial"/>
              <a:buAutoNum type="arabicPeriod"/>
            </a:pPr>
            <a:r>
              <a:rPr lang="en-US" sz="3100"/>
              <a:t>Za riječ </a:t>
            </a:r>
            <a:r>
              <a:rPr lang="en-US" sz="3100" b="1"/>
              <a:t>more</a:t>
            </a:r>
            <a:r>
              <a:rPr lang="en-US" sz="3100"/>
              <a:t> i nalazi se između </a:t>
            </a:r>
            <a:r>
              <a:rPr lang="en-US" sz="3100" b="1"/>
              <a:t>693.1125</a:t>
            </a:r>
            <a:r>
              <a:rPr lang="en-US" sz="3100"/>
              <a:t> €/m</a:t>
            </a:r>
            <a:r>
              <a:rPr lang="en-US" sz="3100" baseline="30000"/>
              <a:t>2</a:t>
            </a:r>
            <a:r>
              <a:rPr lang="en-US" sz="3100"/>
              <a:t>  i </a:t>
            </a:r>
            <a:r>
              <a:rPr lang="en-US" sz="3100" b="1"/>
              <a:t>786.7513</a:t>
            </a:r>
            <a:r>
              <a:rPr lang="en-US" sz="3100"/>
              <a:t> €/m</a:t>
            </a:r>
            <a:r>
              <a:rPr lang="en-US" sz="3100" baseline="30000"/>
              <a:t>2</a:t>
            </a:r>
            <a:endParaRPr/>
          </a:p>
          <a:p>
            <a:pPr marL="914400" lvl="1" indent="-457200" algn="l" rtl="0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SzPct val="82949"/>
              <a:buFont typeface="Arial"/>
              <a:buAutoNum type="arabicPeriod"/>
            </a:pPr>
            <a:r>
              <a:rPr lang="en-US" sz="3100"/>
              <a:t>Za riječ </a:t>
            </a:r>
            <a:r>
              <a:rPr lang="en-US" sz="3100" b="1"/>
              <a:t>parkirno</a:t>
            </a:r>
            <a:r>
              <a:rPr lang="en-US" sz="3100"/>
              <a:t> i nalazi se između </a:t>
            </a:r>
            <a:r>
              <a:rPr lang="en-US" sz="3100" b="1"/>
              <a:t>355.9803</a:t>
            </a:r>
            <a:r>
              <a:rPr lang="en-US" sz="3100"/>
              <a:t> €/m</a:t>
            </a:r>
            <a:r>
              <a:rPr lang="en-US" sz="3100" baseline="30000"/>
              <a:t>2</a:t>
            </a:r>
            <a:r>
              <a:rPr lang="en-US" sz="3100"/>
              <a:t>  i </a:t>
            </a:r>
            <a:r>
              <a:rPr lang="en-US" sz="3100" b="1"/>
              <a:t>447.8413</a:t>
            </a:r>
            <a:r>
              <a:rPr lang="en-US" sz="3100"/>
              <a:t> €/m</a:t>
            </a:r>
            <a:r>
              <a:rPr lang="en-US" sz="3100" baseline="30000"/>
              <a:t>2</a:t>
            </a:r>
            <a:endParaRPr/>
          </a:p>
          <a:p>
            <a:pPr marL="914400" lvl="1" indent="-457200" algn="l" rtl="0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SzPct val="82949"/>
              <a:buFont typeface="Arial"/>
              <a:buAutoNum type="arabicPeriod"/>
            </a:pPr>
            <a:r>
              <a:rPr lang="en-US" sz="3100"/>
              <a:t>Za riječ </a:t>
            </a:r>
            <a:r>
              <a:rPr lang="en-US" sz="3100" b="1"/>
              <a:t>prizemlje</a:t>
            </a:r>
            <a:r>
              <a:rPr lang="en-US" sz="3100"/>
              <a:t> i nalazi se između </a:t>
            </a:r>
            <a:r>
              <a:rPr lang="en-US" sz="3100" b="1"/>
              <a:t>112.0474</a:t>
            </a:r>
            <a:r>
              <a:rPr lang="en-US" sz="3100"/>
              <a:t> €/m</a:t>
            </a:r>
            <a:r>
              <a:rPr lang="en-US" sz="3100" baseline="30000"/>
              <a:t>2</a:t>
            </a:r>
            <a:r>
              <a:rPr lang="en-US" sz="3100"/>
              <a:t>  i </a:t>
            </a:r>
            <a:r>
              <a:rPr lang="en-US" sz="3100" b="1"/>
              <a:t>211.2667</a:t>
            </a:r>
            <a:r>
              <a:rPr lang="en-US" sz="3100"/>
              <a:t> €/m</a:t>
            </a:r>
            <a:r>
              <a:rPr lang="en-US" sz="3100" baseline="30000"/>
              <a:t>2</a:t>
            </a:r>
            <a:endParaRPr/>
          </a:p>
          <a:p>
            <a:pPr marL="914400" lvl="1" indent="-457200" algn="l" rtl="0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SzPct val="82949"/>
              <a:buFont typeface="Arial"/>
              <a:buAutoNum type="arabicPeriod"/>
            </a:pPr>
            <a:r>
              <a:rPr lang="en-US" sz="3100"/>
              <a:t>Za riječ </a:t>
            </a:r>
            <a:r>
              <a:rPr lang="en-US" sz="3100" b="1"/>
              <a:t>terasa</a:t>
            </a:r>
            <a:r>
              <a:rPr lang="en-US" sz="3100"/>
              <a:t> i nalazi se između </a:t>
            </a:r>
            <a:r>
              <a:rPr lang="en-US" sz="3100" b="1"/>
              <a:t>510.7113</a:t>
            </a:r>
            <a:r>
              <a:rPr lang="en-US" sz="3100"/>
              <a:t> €/m</a:t>
            </a:r>
            <a:r>
              <a:rPr lang="en-US" sz="3100" baseline="30000"/>
              <a:t>2</a:t>
            </a:r>
            <a:r>
              <a:rPr lang="en-US" sz="3100"/>
              <a:t>  i </a:t>
            </a:r>
            <a:r>
              <a:rPr lang="en-US" sz="3100" b="1"/>
              <a:t>606.1426</a:t>
            </a:r>
            <a:r>
              <a:rPr lang="en-US" sz="3100"/>
              <a:t> €/m</a:t>
            </a:r>
            <a:r>
              <a:rPr lang="en-US" sz="3100" baseline="30000"/>
              <a:t>2</a:t>
            </a:r>
            <a:endParaRPr/>
          </a:p>
          <a:p>
            <a:pPr marL="457200" lvl="1" indent="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ct val="160714"/>
              <a:buNone/>
            </a:pPr>
            <a:endParaRPr baseline="30000"/>
          </a:p>
          <a:p>
            <a:pPr marL="914400" lvl="1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ct val="160714"/>
              <a:buFont typeface="Arial"/>
              <a:buNone/>
            </a:pPr>
            <a:endParaRPr baseline="30000"/>
          </a:p>
          <a:p>
            <a:pPr marL="914400" lvl="1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ct val="160714"/>
              <a:buFont typeface="Arial"/>
              <a:buNone/>
            </a:pPr>
            <a:endParaRPr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96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/>
              <a:t>Zaključak?</a:t>
            </a:r>
            <a:endParaRPr/>
          </a:p>
        </p:txBody>
      </p:sp>
      <p:sp>
        <p:nvSpPr>
          <p:cNvPr id="615" name="Google Shape;615;p96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SzPts val="1440"/>
              <a:buNone/>
            </a:pP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5"/>
          <p:cNvSpPr txBox="1">
            <a:spLocks noGrp="1"/>
          </p:cNvSpPr>
          <p:nvPr>
            <p:ph type="title"/>
          </p:nvPr>
        </p:nvSpPr>
        <p:spPr>
          <a:xfrm>
            <a:off x="525795" y="5492694"/>
            <a:ext cx="1024127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70707"/>
              <a:buNone/>
            </a:pPr>
            <a:r>
              <a:rPr lang="en-US" sz="4400"/>
              <a:t>DATA SCRAPING I UREĐIVANJE PODATAKA</a:t>
            </a:r>
            <a:endParaRPr/>
          </a:p>
        </p:txBody>
      </p:sp>
      <p:pic>
        <p:nvPicPr>
          <p:cNvPr id="162" name="Google Shape;162;p25"/>
          <p:cNvPicPr preferRelativeResize="0"/>
          <p:nvPr/>
        </p:nvPicPr>
        <p:blipFill rotWithShape="1">
          <a:blip r:embed="rId3">
            <a:alphaModFix/>
          </a:blip>
          <a:srcRect t="19523" b="12434"/>
          <a:stretch/>
        </p:blipFill>
        <p:spPr>
          <a:xfrm>
            <a:off x="20" y="10"/>
            <a:ext cx="11292820" cy="5128913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5"/>
          <p:cNvSpPr txBox="1">
            <a:spLocks noGrp="1"/>
          </p:cNvSpPr>
          <p:nvPr>
            <p:ph type="body" idx="1"/>
          </p:nvPr>
        </p:nvSpPr>
        <p:spPr>
          <a:xfrm>
            <a:off x="914400" y="6108589"/>
            <a:ext cx="9982200" cy="597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40"/>
              <a:buNone/>
            </a:pP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8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rgbClr val="34343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33C5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170" name="Google Shape;170;p8"/>
          <p:cNvSpPr/>
          <p:nvPr/>
        </p:nvSpPr>
        <p:spPr>
          <a:xfrm>
            <a:off x="477012" y="480060"/>
            <a:ext cx="11236568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pic>
        <p:nvPicPr>
          <p:cNvPr id="171" name="Google Shape;171;p8" descr="Slika na kojoj se prikazuje web-mjesto&#10;&#10;Opis je automatski generiran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l="19255" t="11864"/>
          <a:stretch/>
        </p:blipFill>
        <p:spPr>
          <a:xfrm>
            <a:off x="477013" y="547453"/>
            <a:ext cx="11071520" cy="58304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Pogled">
  <a:themeElements>
    <a:clrScheme name="Pogled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Pogled">
  <a:themeElements>
    <a:clrScheme name="Pogled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1052</Words>
  <Application>Microsoft Office PowerPoint</Application>
  <PresentationFormat>Široki zaslon</PresentationFormat>
  <Paragraphs>136</Paragraphs>
  <Slides>76</Slides>
  <Notes>75</Notes>
  <HiddenSlides>0</HiddenSlides>
  <MMClips>0</MMClips>
  <ScaleCrop>false</ScaleCrop>
  <HeadingPairs>
    <vt:vector size="6" baseType="variant">
      <vt:variant>
        <vt:lpstr>Korišteni fontovi</vt:lpstr>
      </vt:variant>
      <vt:variant>
        <vt:i4>4</vt:i4>
      </vt:variant>
      <vt:variant>
        <vt:lpstr>Tema</vt:lpstr>
      </vt:variant>
      <vt:variant>
        <vt:i4>2</vt:i4>
      </vt:variant>
      <vt:variant>
        <vt:lpstr>Naslovi slajdova</vt:lpstr>
      </vt:variant>
      <vt:variant>
        <vt:i4>76</vt:i4>
      </vt:variant>
    </vt:vector>
  </HeadingPairs>
  <TitlesOfParts>
    <vt:vector size="82" baseType="lpstr">
      <vt:lpstr>Century Schoolbook</vt:lpstr>
      <vt:lpstr>Helvetica Neue</vt:lpstr>
      <vt:lpstr>Arial</vt:lpstr>
      <vt:lpstr>Noto Sans Symbols</vt:lpstr>
      <vt:lpstr>Pogled</vt:lpstr>
      <vt:lpstr>Pogled</vt:lpstr>
      <vt:lpstr>PowerPoint prezentacija</vt:lpstr>
      <vt:lpstr>Hakiranje nekretnina</vt:lpstr>
      <vt:lpstr>Što? Kako? Zašto?</vt:lpstr>
      <vt:lpstr>Što je  Urbana ekonomija?</vt:lpstr>
      <vt:lpstr>Odakle smo prikupili podatke?</vt:lpstr>
      <vt:lpstr>PowerPoint prezentacija</vt:lpstr>
      <vt:lpstr>Kako smo analizirali nekretnine?</vt:lpstr>
      <vt:lpstr>DATA SCRAPING I UREĐIVANJE PODATAKA</vt:lpstr>
      <vt:lpstr>PowerPoint prezentacija</vt:lpstr>
      <vt:lpstr>PowerPoint prezentacija</vt:lpstr>
      <vt:lpstr>PowerPoint prezentacija</vt:lpstr>
      <vt:lpstr>Programski paketi u Rstudio-u</vt:lpstr>
      <vt:lpstr>PowerPoint prezentacija</vt:lpstr>
      <vt:lpstr>PowerPoint prezentacija</vt:lpstr>
      <vt:lpstr>PowerPoint prezentacija</vt:lpstr>
      <vt:lpstr>PowerPoint prezentacija</vt:lpstr>
      <vt:lpstr>PowerPoint prezentacija</vt:lpstr>
      <vt:lpstr>PowerPoint prezentacija</vt:lpstr>
      <vt:lpstr>PowerPoint prezentacija</vt:lpstr>
      <vt:lpstr>VIZUALIZACIJA PODATAKA</vt:lpstr>
      <vt:lpstr>MOTIVACIJA</vt:lpstr>
      <vt:lpstr>Podaci po županijama</vt:lpstr>
      <vt:lpstr>PowerPoint prezentacija</vt:lpstr>
      <vt:lpstr>PowerPoint prezentacija</vt:lpstr>
      <vt:lpstr>PowerPoint prezentacija</vt:lpstr>
      <vt:lpstr>PowerPoint prezentacija</vt:lpstr>
      <vt:lpstr>PowerPoint prezentacija</vt:lpstr>
      <vt:lpstr>PowerPoint prezentacija</vt:lpstr>
      <vt:lpstr>PODATKOVNE KARTE</vt:lpstr>
      <vt:lpstr>PowerPoint prezentacija</vt:lpstr>
      <vt:lpstr>PowerPoint prezentacija</vt:lpstr>
      <vt:lpstr>PowerPoint prezentacija</vt:lpstr>
      <vt:lpstr>PowerPoint prezentacija</vt:lpstr>
      <vt:lpstr>PowerPoint prezentacija</vt:lpstr>
      <vt:lpstr>PowerPoint prezentacija</vt:lpstr>
      <vt:lpstr>PowerPoint prezentacija</vt:lpstr>
      <vt:lpstr>PowerPoint prezentacija</vt:lpstr>
      <vt:lpstr>STATISTIKA</vt:lpstr>
      <vt:lpstr>LINEARNA REGRESIJA KVADRATURE STANA I NJEGOVE CIJENE  </vt:lpstr>
      <vt:lpstr>PowerPoint prezentacija</vt:lpstr>
      <vt:lpstr>2 pitanja koja nas zanimaju</vt:lpstr>
      <vt:lpstr>PowerPoint prezentacija</vt:lpstr>
      <vt:lpstr>ODGOVORI I ANALIZA</vt:lpstr>
      <vt:lpstr>ANALIZA CIJENE KVADRATA KROZ VRIJEME</vt:lpstr>
      <vt:lpstr>PowerPoint prezentacija</vt:lpstr>
      <vt:lpstr>PowerPoint prezentacija</vt:lpstr>
      <vt:lpstr>PowerPoint prezentacija</vt:lpstr>
      <vt:lpstr>Zašto opet linearni model?</vt:lpstr>
      <vt:lpstr>„Mala” greška?</vt:lpstr>
      <vt:lpstr>PowerPoint prezentacija</vt:lpstr>
      <vt:lpstr>Komentiranje rezultata</vt:lpstr>
      <vt:lpstr>PowerPoint prezentacija</vt:lpstr>
      <vt:lpstr>ANALIZA OPISA OGLASA</vt:lpstr>
      <vt:lpstr>Plan</vt:lpstr>
      <vt:lpstr>Analiza broja riječi u oglasima</vt:lpstr>
      <vt:lpstr>Hipoteza</vt:lpstr>
      <vt:lpstr>Motivacija</vt:lpstr>
      <vt:lpstr>Kod</vt:lpstr>
      <vt:lpstr>PowerPoint prezentacija</vt:lpstr>
      <vt:lpstr>PowerPoint prezentacija</vt:lpstr>
      <vt:lpstr>Zaključak</vt:lpstr>
      <vt:lpstr>Analiza kako utječu određene riječi na cijenu oglasa</vt:lpstr>
      <vt:lpstr>PowerPoint prezentacija</vt:lpstr>
      <vt:lpstr>Stvaranje grafova za analizu određenih riječi</vt:lpstr>
      <vt:lpstr>PowerPoint prezentacija</vt:lpstr>
      <vt:lpstr>PowerPoint prezentacija</vt:lpstr>
      <vt:lpstr>PowerPoint prezentacija</vt:lpstr>
      <vt:lpstr>PowerPoint prezentacija</vt:lpstr>
      <vt:lpstr>PowerPoint prezentacija</vt:lpstr>
      <vt:lpstr>PowerPoint prezentacija</vt:lpstr>
      <vt:lpstr>PowerPoint prezentacija</vt:lpstr>
      <vt:lpstr>PowerPoint prezentacija</vt:lpstr>
      <vt:lpstr>PowerPoint prezentacija</vt:lpstr>
      <vt:lpstr>PowerPoint prezentacija</vt:lpstr>
      <vt:lpstr>Interpretacija za riječi more, parking, prizemlje, terasa</vt:lpstr>
      <vt:lpstr>Zaključak?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Hakiranje nekretnina</dc:title>
  <dc:creator>sbumber@net.efzg.hr</dc:creator>
  <cp:lastModifiedBy>Filip Aleksic</cp:lastModifiedBy>
  <cp:revision>2</cp:revision>
  <dcterms:created xsi:type="dcterms:W3CDTF">2023-03-24T07:10:50Z</dcterms:created>
  <dcterms:modified xsi:type="dcterms:W3CDTF">2023-03-31T15:33:23Z</dcterms:modified>
</cp:coreProperties>
</file>